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697" r:id="rId5"/>
  </p:sldMasterIdLst>
  <p:notesMasterIdLst>
    <p:notesMasterId r:id="rId23"/>
  </p:notesMasterIdLst>
  <p:sldIdLst>
    <p:sldId id="262" r:id="rId6"/>
    <p:sldId id="384" r:id="rId7"/>
    <p:sldId id="385" r:id="rId8"/>
    <p:sldId id="352" r:id="rId9"/>
    <p:sldId id="353" r:id="rId10"/>
    <p:sldId id="370" r:id="rId11"/>
    <p:sldId id="338" r:id="rId12"/>
    <p:sldId id="355" r:id="rId13"/>
    <p:sldId id="377" r:id="rId14"/>
    <p:sldId id="383" r:id="rId15"/>
    <p:sldId id="354" r:id="rId16"/>
    <p:sldId id="365" r:id="rId17"/>
    <p:sldId id="371" r:id="rId18"/>
    <p:sldId id="387" r:id="rId19"/>
    <p:sldId id="388" r:id="rId20"/>
    <p:sldId id="257" r:id="rId21"/>
    <p:sldId id="39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4BDBC3-4FDA-4296-889B-DFED8DEB6309}" v="1" dt="2022-11-14T15:11:51.0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92" autoAdjust="0"/>
    <p:restoredTop sz="94660"/>
  </p:normalViewPr>
  <p:slideViewPr>
    <p:cSldViewPr snapToGrid="0">
      <p:cViewPr varScale="1">
        <p:scale>
          <a:sx n="69" d="100"/>
          <a:sy n="69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s, Andrea MT (HQ-LP013)" userId="1992b49b-cf05-4013-bb06-40da96be094b" providerId="ADAL" clId="{534BDBC3-4FDA-4296-889B-DFED8DEB6309}"/>
    <pc:docChg chg="custSel addSld delSld modSld">
      <pc:chgData name="Ross, Andrea MT (HQ-LP013)" userId="1992b49b-cf05-4013-bb06-40da96be094b" providerId="ADAL" clId="{534BDBC3-4FDA-4296-889B-DFED8DEB6309}" dt="2022-11-14T15:11:57.377" v="1138" actId="47"/>
      <pc:docMkLst>
        <pc:docMk/>
      </pc:docMkLst>
      <pc:sldChg chg="modSp add mod">
        <pc:chgData name="Ross, Andrea MT (HQ-LP013)" userId="1992b49b-cf05-4013-bb06-40da96be094b" providerId="ADAL" clId="{534BDBC3-4FDA-4296-889B-DFED8DEB6309}" dt="2022-11-14T15:11:51.158" v="1136" actId="27636"/>
        <pc:sldMkLst>
          <pc:docMk/>
          <pc:sldMk cId="1107676072" sldId="257"/>
        </pc:sldMkLst>
        <pc:spChg chg="mod">
          <ac:chgData name="Ross, Andrea MT (HQ-LP013)" userId="1992b49b-cf05-4013-bb06-40da96be094b" providerId="ADAL" clId="{534BDBC3-4FDA-4296-889B-DFED8DEB6309}" dt="2022-11-14T15:11:51.158" v="1136" actId="27636"/>
          <ac:spMkLst>
            <pc:docMk/>
            <pc:sldMk cId="1107676072" sldId="257"/>
            <ac:spMk id="2" creationId="{00000000-0000-0000-0000-000000000000}"/>
          </ac:spMkLst>
        </pc:spChg>
      </pc:sldChg>
      <pc:sldChg chg="modSp mod">
        <pc:chgData name="Ross, Andrea MT (HQ-LP013)" userId="1992b49b-cf05-4013-bb06-40da96be094b" providerId="ADAL" clId="{534BDBC3-4FDA-4296-889B-DFED8DEB6309}" dt="2022-11-08T22:28:07.084" v="1128" actId="403"/>
        <pc:sldMkLst>
          <pc:docMk/>
          <pc:sldMk cId="3500962840" sldId="365"/>
        </pc:sldMkLst>
        <pc:spChg chg="mod">
          <ac:chgData name="Ross, Andrea MT (HQ-LP013)" userId="1992b49b-cf05-4013-bb06-40da96be094b" providerId="ADAL" clId="{534BDBC3-4FDA-4296-889B-DFED8DEB6309}" dt="2022-11-08T22:28:00.471" v="1125" actId="20577"/>
          <ac:spMkLst>
            <pc:docMk/>
            <pc:sldMk cId="3500962840" sldId="365"/>
            <ac:spMk id="2" creationId="{00000000-0000-0000-0000-000000000000}"/>
          </ac:spMkLst>
        </pc:spChg>
        <pc:spChg chg="mod">
          <ac:chgData name="Ross, Andrea MT (HQ-LP013)" userId="1992b49b-cf05-4013-bb06-40da96be094b" providerId="ADAL" clId="{534BDBC3-4FDA-4296-889B-DFED8DEB6309}" dt="2022-11-08T22:28:07.084" v="1128" actId="403"/>
          <ac:spMkLst>
            <pc:docMk/>
            <pc:sldMk cId="3500962840" sldId="365"/>
            <ac:spMk id="7" creationId="{00000000-0000-0000-0000-000000000000}"/>
          </ac:spMkLst>
        </pc:spChg>
      </pc:sldChg>
      <pc:sldChg chg="modSp mod">
        <pc:chgData name="Ross, Andrea MT (HQ-LP013)" userId="1992b49b-cf05-4013-bb06-40da96be094b" providerId="ADAL" clId="{534BDBC3-4FDA-4296-889B-DFED8DEB6309}" dt="2022-11-08T22:28:30.557" v="1134" actId="27636"/>
        <pc:sldMkLst>
          <pc:docMk/>
          <pc:sldMk cId="4099705280" sldId="371"/>
        </pc:sldMkLst>
        <pc:spChg chg="mod">
          <ac:chgData name="Ross, Andrea MT (HQ-LP013)" userId="1992b49b-cf05-4013-bb06-40da96be094b" providerId="ADAL" clId="{534BDBC3-4FDA-4296-889B-DFED8DEB6309}" dt="2022-11-08T22:28:16.868" v="1129" actId="6549"/>
          <ac:spMkLst>
            <pc:docMk/>
            <pc:sldMk cId="4099705280" sldId="371"/>
            <ac:spMk id="2" creationId="{00000000-0000-0000-0000-000000000000}"/>
          </ac:spMkLst>
        </pc:spChg>
        <pc:spChg chg="mod">
          <ac:chgData name="Ross, Andrea MT (HQ-LP013)" userId="1992b49b-cf05-4013-bb06-40da96be094b" providerId="ADAL" clId="{534BDBC3-4FDA-4296-889B-DFED8DEB6309}" dt="2022-11-08T22:28:30.557" v="1134" actId="27636"/>
          <ac:spMkLst>
            <pc:docMk/>
            <pc:sldMk cId="4099705280" sldId="371"/>
            <ac:spMk id="3" creationId="{00000000-0000-0000-0000-000000000000}"/>
          </ac:spMkLst>
        </pc:spChg>
      </pc:sldChg>
      <pc:sldChg chg="modSp mod">
        <pc:chgData name="Ross, Andrea MT (HQ-LP013)" userId="1992b49b-cf05-4013-bb06-40da96be094b" providerId="ADAL" clId="{534BDBC3-4FDA-4296-889B-DFED8DEB6309}" dt="2022-11-08T22:06:59.802" v="32" actId="20577"/>
        <pc:sldMkLst>
          <pc:docMk/>
          <pc:sldMk cId="2806803547" sldId="384"/>
        </pc:sldMkLst>
        <pc:spChg chg="mod">
          <ac:chgData name="Ross, Andrea MT (HQ-LP013)" userId="1992b49b-cf05-4013-bb06-40da96be094b" providerId="ADAL" clId="{534BDBC3-4FDA-4296-889B-DFED8DEB6309}" dt="2022-11-08T22:06:59.802" v="32" actId="20577"/>
          <ac:spMkLst>
            <pc:docMk/>
            <pc:sldMk cId="2806803547" sldId="384"/>
            <ac:spMk id="3" creationId="{00000000-0000-0000-0000-000000000000}"/>
          </ac:spMkLst>
        </pc:spChg>
      </pc:sldChg>
      <pc:sldChg chg="modSp mod">
        <pc:chgData name="Ross, Andrea MT (HQ-LP013)" userId="1992b49b-cf05-4013-bb06-40da96be094b" providerId="ADAL" clId="{534BDBC3-4FDA-4296-889B-DFED8DEB6309}" dt="2022-11-08T22:11:34.955" v="108" actId="20577"/>
        <pc:sldMkLst>
          <pc:docMk/>
          <pc:sldMk cId="107377835" sldId="385"/>
        </pc:sldMkLst>
        <pc:spChg chg="mod">
          <ac:chgData name="Ross, Andrea MT (HQ-LP013)" userId="1992b49b-cf05-4013-bb06-40da96be094b" providerId="ADAL" clId="{534BDBC3-4FDA-4296-889B-DFED8DEB6309}" dt="2022-11-08T22:11:34.955" v="108" actId="20577"/>
          <ac:spMkLst>
            <pc:docMk/>
            <pc:sldMk cId="107377835" sldId="385"/>
            <ac:spMk id="3" creationId="{00000000-0000-0000-0000-000000000000}"/>
          </ac:spMkLst>
        </pc:spChg>
      </pc:sldChg>
      <pc:sldChg chg="del">
        <pc:chgData name="Ross, Andrea MT (HQ-LP013)" userId="1992b49b-cf05-4013-bb06-40da96be094b" providerId="ADAL" clId="{534BDBC3-4FDA-4296-889B-DFED8DEB6309}" dt="2022-11-08T22:18:25.411" v="634" actId="47"/>
        <pc:sldMkLst>
          <pc:docMk/>
          <pc:sldMk cId="258198947" sldId="386"/>
        </pc:sldMkLst>
      </pc:sldChg>
      <pc:sldChg chg="modSp mod">
        <pc:chgData name="Ross, Andrea MT (HQ-LP013)" userId="1992b49b-cf05-4013-bb06-40da96be094b" providerId="ADAL" clId="{534BDBC3-4FDA-4296-889B-DFED8DEB6309}" dt="2022-11-08T22:22:09.049" v="1063" actId="20577"/>
        <pc:sldMkLst>
          <pc:docMk/>
          <pc:sldMk cId="1701504931" sldId="387"/>
        </pc:sldMkLst>
        <pc:spChg chg="mod">
          <ac:chgData name="Ross, Andrea MT (HQ-LP013)" userId="1992b49b-cf05-4013-bb06-40da96be094b" providerId="ADAL" clId="{534BDBC3-4FDA-4296-889B-DFED8DEB6309}" dt="2022-11-08T22:22:09.049" v="1063" actId="20577"/>
          <ac:spMkLst>
            <pc:docMk/>
            <pc:sldMk cId="1701504931" sldId="387"/>
            <ac:spMk id="3" creationId="{00000000-0000-0000-0000-000000000000}"/>
          </ac:spMkLst>
        </pc:spChg>
      </pc:sldChg>
      <pc:sldChg chg="modSp new mod">
        <pc:chgData name="Ross, Andrea MT (HQ-LP013)" userId="1992b49b-cf05-4013-bb06-40da96be094b" providerId="ADAL" clId="{534BDBC3-4FDA-4296-889B-DFED8DEB6309}" dt="2022-11-08T22:22:36.811" v="1083" actId="6549"/>
        <pc:sldMkLst>
          <pc:docMk/>
          <pc:sldMk cId="124068" sldId="388"/>
        </pc:sldMkLst>
        <pc:spChg chg="mod">
          <ac:chgData name="Ross, Andrea MT (HQ-LP013)" userId="1992b49b-cf05-4013-bb06-40da96be094b" providerId="ADAL" clId="{534BDBC3-4FDA-4296-889B-DFED8DEB6309}" dt="2022-11-08T22:22:13.802" v="1064" actId="122"/>
          <ac:spMkLst>
            <pc:docMk/>
            <pc:sldMk cId="124068" sldId="388"/>
            <ac:spMk id="2" creationId="{91EDE013-8615-43FA-B85A-59B1703AAE63}"/>
          </ac:spMkLst>
        </pc:spChg>
        <pc:spChg chg="mod">
          <ac:chgData name="Ross, Andrea MT (HQ-LP013)" userId="1992b49b-cf05-4013-bb06-40da96be094b" providerId="ADAL" clId="{534BDBC3-4FDA-4296-889B-DFED8DEB6309}" dt="2022-11-08T22:22:36.811" v="1083" actId="6549"/>
          <ac:spMkLst>
            <pc:docMk/>
            <pc:sldMk cId="124068" sldId="388"/>
            <ac:spMk id="3" creationId="{3050B9F5-5EAE-4F9E-A185-99B69DA2A354}"/>
          </ac:spMkLst>
        </pc:spChg>
      </pc:sldChg>
      <pc:sldChg chg="modSp new del mod">
        <pc:chgData name="Ross, Andrea MT (HQ-LP013)" userId="1992b49b-cf05-4013-bb06-40da96be094b" providerId="ADAL" clId="{534BDBC3-4FDA-4296-889B-DFED8DEB6309}" dt="2022-11-14T15:11:57.377" v="1138" actId="47"/>
        <pc:sldMkLst>
          <pc:docMk/>
          <pc:sldMk cId="983146902" sldId="389"/>
        </pc:sldMkLst>
        <pc:spChg chg="mod">
          <ac:chgData name="Ross, Andrea MT (HQ-LP013)" userId="1992b49b-cf05-4013-bb06-40da96be094b" providerId="ADAL" clId="{534BDBC3-4FDA-4296-889B-DFED8DEB6309}" dt="2022-11-14T15:11:51.252" v="1137" actId="27636"/>
          <ac:spMkLst>
            <pc:docMk/>
            <pc:sldMk cId="983146902" sldId="389"/>
            <ac:spMk id="2" creationId="{8268DA46-BAAD-4AB0-82B3-D1F3CE6B237E}"/>
          </ac:spMkLst>
        </pc:spChg>
      </pc:sldChg>
      <pc:sldChg chg="modSp new mod">
        <pc:chgData name="Ross, Andrea MT (HQ-LP013)" userId="1992b49b-cf05-4013-bb06-40da96be094b" providerId="ADAL" clId="{534BDBC3-4FDA-4296-889B-DFED8DEB6309}" dt="2022-11-08T22:23:03.890" v="1095" actId="20577"/>
        <pc:sldMkLst>
          <pc:docMk/>
          <pc:sldMk cId="1847955371" sldId="390"/>
        </pc:sldMkLst>
        <pc:spChg chg="mod">
          <ac:chgData name="Ross, Andrea MT (HQ-LP013)" userId="1992b49b-cf05-4013-bb06-40da96be094b" providerId="ADAL" clId="{534BDBC3-4FDA-4296-889B-DFED8DEB6309}" dt="2022-11-08T22:23:03.890" v="1095" actId="20577"/>
          <ac:spMkLst>
            <pc:docMk/>
            <pc:sldMk cId="1847955371" sldId="390"/>
            <ac:spMk id="2" creationId="{AAE2BD83-F4B0-4216-9022-0983C75F77C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17445171507858"/>
          <c:y val="8.1878631010475156E-2"/>
          <c:w val="0.86827647581564971"/>
          <c:h val="0.7257808978157592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Sheet1!$C$4:$H$4</c:f>
              <c:strCache>
                <c:ptCount val="6"/>
                <c:pt idx="0">
                  <c:v>FY '16</c:v>
                </c:pt>
                <c:pt idx="1">
                  <c:v>FY '17</c:v>
                </c:pt>
                <c:pt idx="2">
                  <c:v>FY '18</c:v>
                </c:pt>
                <c:pt idx="3">
                  <c:v>FY '19</c:v>
                </c:pt>
                <c:pt idx="4">
                  <c:v>FY '20 </c:v>
                </c:pt>
                <c:pt idx="5">
                  <c:v>FY '21 </c:v>
                </c:pt>
              </c:strCache>
            </c:strRef>
          </c:cat>
          <c:val>
            <c:numRef>
              <c:f>Sheet1!$C$5:$H$5</c:f>
              <c:numCache>
                <c:formatCode>_("$"* #,##0.0_);_("$"* \(#,##0.0\);_("$"* "-"??_);_(@_)</c:formatCode>
                <c:ptCount val="6"/>
                <c:pt idx="0">
                  <c:v>3.6</c:v>
                </c:pt>
                <c:pt idx="1">
                  <c:v>4.5</c:v>
                </c:pt>
                <c:pt idx="2">
                  <c:v>5.3</c:v>
                </c:pt>
                <c:pt idx="3">
                  <c:v>6.7</c:v>
                </c:pt>
                <c:pt idx="4">
                  <c:v>9.1999999999999993</c:v>
                </c:pt>
                <c:pt idx="5">
                  <c:v>10.199999999999999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85-4C37-81BA-4F4515D5B3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9633408"/>
        <c:axId val="329634064"/>
      </c:barChart>
      <c:catAx>
        <c:axId val="32963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9634064"/>
        <c:crosses val="autoZero"/>
        <c:auto val="1"/>
        <c:lblAlgn val="ctr"/>
        <c:lblOffset val="100"/>
        <c:noMultiLvlLbl val="0"/>
      </c:catAx>
      <c:valAx>
        <c:axId val="329634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.0_);_(&quot;$&quot;* \(#,##0.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963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0.16042</cdr:x>
      <cdr:y>0.54977</cdr:y>
    </cdr:from>
    <cdr:to>
      <cdr:x>0.22708</cdr:x>
      <cdr:y>0.60532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33425" y="1508125"/>
          <a:ext cx="304800" cy="152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0.11736</cdr:x>
      <cdr:y>0.05351</cdr:y>
    </cdr:from>
    <cdr:to>
      <cdr:x>0.62162</cdr:x>
      <cdr:y>0.18154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962138" y="283286"/>
          <a:ext cx="4134140" cy="6778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3600" b="1" dirty="0">
              <a:solidFill>
                <a:schemeClr val="accent1">
                  <a:lumMod val="75000"/>
                </a:schemeClr>
              </a:solidFill>
            </a:rPr>
            <a:t>Total Order Value </a:t>
          </a:r>
        </a:p>
      </cdr:txBody>
    </cdr:sp>
  </cdr:relSizeAnchor>
  <cdr:relSizeAnchor xmlns:cdr="http://schemas.openxmlformats.org/drawingml/2006/chartDrawing">
    <cdr:from>
      <cdr:x>0.1512</cdr:x>
      <cdr:y>0.4781</cdr:y>
    </cdr:from>
    <cdr:to>
      <cdr:x>0.24588</cdr:x>
      <cdr:y>0.569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39628" y="2531148"/>
          <a:ext cx="776209" cy="4812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>
              <a:solidFill>
                <a:srgbClr val="00B050"/>
              </a:solidFill>
            </a:rPr>
            <a:t>$ 3.6</a:t>
          </a: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0.30329</cdr:x>
      <cdr:y>0.34091</cdr:y>
    </cdr:from>
    <cdr:to>
      <cdr:x>0.39464</cdr:x>
      <cdr:y>0.42355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299855" y="1523999"/>
          <a:ext cx="692727" cy="369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0.29805</cdr:x>
      <cdr:y>0.42562</cdr:y>
    </cdr:from>
    <cdr:to>
      <cdr:x>0.39037</cdr:x>
      <cdr:y>0.5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443530" y="2253297"/>
          <a:ext cx="756871" cy="3937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>
              <a:solidFill>
                <a:srgbClr val="00B050"/>
              </a:solidFill>
            </a:rPr>
            <a:t>$ 4.5</a:t>
          </a: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0.45162</cdr:x>
      <cdr:y>0.36363</cdr:y>
    </cdr:from>
    <cdr:to>
      <cdr:x>0.54838</cdr:x>
      <cdr:y>0.45454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702602" y="1925138"/>
          <a:ext cx="793223" cy="4812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>
              <a:solidFill>
                <a:srgbClr val="00B050"/>
              </a:solidFill>
            </a:rPr>
            <a:t>$ 5.5</a:t>
          </a: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0.58742</cdr:x>
      <cdr:y>0.28917</cdr:y>
    </cdr:from>
    <cdr:to>
      <cdr:x>0.67554</cdr:x>
      <cdr:y>0.37388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4815925" y="1530913"/>
          <a:ext cx="722431" cy="4484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>
              <a:solidFill>
                <a:srgbClr val="00B050"/>
              </a:solidFill>
            </a:rPr>
            <a:t>$ 6.7</a:t>
          </a: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0.73321</cdr:x>
      <cdr:y>0.1539</cdr:y>
    </cdr:from>
    <cdr:to>
      <cdr:x>0.83779</cdr:x>
      <cdr:y>0.22666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5847340" y="814793"/>
          <a:ext cx="834016" cy="3852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>
              <a:solidFill>
                <a:srgbClr val="00B050"/>
              </a:solidFill>
            </a:rPr>
            <a:t>$ 9.2</a:t>
          </a:r>
        </a:p>
        <a:p xmlns:a="http://schemas.openxmlformats.org/drawingml/2006/main"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E56355-AC39-4A6D-BA69-C52B428667DB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34A9-02DC-4632-B303-D3B12A89CC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310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2868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2868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2868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28688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83787A98-F77C-4CF3-89A6-0EF2565979A9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700088"/>
            <a:ext cx="4649788" cy="3486150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3263" y="4414838"/>
            <a:ext cx="5603875" cy="4181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7382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Clinger Cohen Act Gives SEWP its authority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Only 3 GWACs which, other 2 are NIH and GSA and give in GWAC authority by OMB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No business size designations needed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We’ve done all the contracting work for you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All federal agencies can use SEWP as well as authorized support service Contracts, in fact all agencies have placed at least 1 order on the SEWP contract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3E8AF7-0650-40DC-BABD-4A56C51D952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253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Clinger Cohen Act Gives SEWP its authority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Only 3 GWACs which, other 2 are NIH and GSA and give in GWAC authority by OMB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No business size designations needed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We’ve done all the contracting work for you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All federal agencies can use SEWP as well as authorized support service Contracts, in fact all agencies have placed at least 1 order on the SEWP contract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3E8AF7-0650-40DC-BABD-4A56C51D952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135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Clinger Cohen Act Gives SEWP its authority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Only 3 GWACs which, other 2 are NIH and GSA and give in GWAC authority by OMB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No business size designations needed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We’ve done all the contracting work for you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All federal agencies can use SEWP as well as authorized support service Contracts, in fact all agencies have placed at least 1 order on the SEWP contract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3E8AF7-0650-40DC-BABD-4A56C51D952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965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044" indent="-170044">
              <a:buFont typeface="Arial" panose="020B0604020202020204" pitchFamily="34" charset="0"/>
              <a:buChar char="•"/>
            </a:pPr>
            <a:r>
              <a:rPr lang="en-US" dirty="0"/>
              <a:t>Pricing structure is set at the contract level through the proposal process</a:t>
            </a:r>
          </a:p>
          <a:p>
            <a:pPr marL="170044" indent="-170044">
              <a:buFont typeface="Arial" panose="020B0604020202020204" pitchFamily="34" charset="0"/>
              <a:buChar char="•"/>
            </a:pPr>
            <a:r>
              <a:rPr lang="en-US" dirty="0"/>
              <a:t>Pricing must be at or less than GSA contract price, should always be lower because of SEWP fee is lower</a:t>
            </a:r>
          </a:p>
          <a:p>
            <a:pPr marL="170044" indent="-170044">
              <a:buFont typeface="Arial" panose="020B0604020202020204" pitchFamily="34" charset="0"/>
              <a:buChar char="•"/>
            </a:pPr>
            <a:r>
              <a:rPr lang="en-US" dirty="0"/>
              <a:t>Pricing is driven down by internal competition, and discounts are given for consolidated purchasing</a:t>
            </a:r>
          </a:p>
          <a:p>
            <a:pPr marL="170044" indent="-170044">
              <a:buFont typeface="Arial" panose="020B0604020202020204" pitchFamily="34" charset="0"/>
              <a:buChar char="•"/>
            </a:pPr>
            <a:r>
              <a:rPr lang="en-US" dirty="0"/>
              <a:t>Negotiating is encouraged at the quote level</a:t>
            </a:r>
          </a:p>
          <a:p>
            <a:pPr marL="170044" indent="-170044" defTabSz="906902">
              <a:buFont typeface="Arial" panose="020B0604020202020204" pitchFamily="34" charset="0"/>
              <a:buChar char="•"/>
              <a:defRPr/>
            </a:pPr>
            <a:r>
              <a:rPr lang="en-US" dirty="0"/>
              <a:t>Labor is hard to determine at the contract level, so price reasonableness determination has to be done by the issuing CO</a:t>
            </a:r>
          </a:p>
          <a:p>
            <a:pPr marL="170044" indent="-170044">
              <a:buFont typeface="Arial" panose="020B0604020202020204" pitchFamily="34" charset="0"/>
              <a:buChar char="•"/>
            </a:pPr>
            <a:r>
              <a:rPr lang="en-US" dirty="0"/>
              <a:t>If asked, fee is .39%</a:t>
            </a:r>
          </a:p>
          <a:p>
            <a:pPr marL="170044" indent="-170044">
              <a:buFont typeface="Arial" panose="020B0604020202020204" pitchFamily="34" charset="0"/>
              <a:buChar char="•"/>
            </a:pPr>
            <a:r>
              <a:rPr lang="en-US" dirty="0"/>
              <a:t>Catalogs</a:t>
            </a:r>
            <a:r>
              <a:rPr lang="en-US" baseline="0" dirty="0"/>
              <a:t> will be reviewed during web demo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3E8AF7-0650-40DC-BABD-4A56C51D952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496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Clinger Cohen Act Gives SEWP its authority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Only 3 GWACs which, other 2 are NIH and GSA and give in GWAC authority by OMB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No business size designations needed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We’ve done all the contracting work for you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All federal agencies can use SEWP as well as authorized support service Contracts, in fact all agencies have placed at least 1 order on the SEWP contract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3E8AF7-0650-40DC-BABD-4A56C51D952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242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All quotes are verified and provide you product data such as, Cost savings, TAA, EPEAT, SCRM information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Check to make sure total from verification file matches quote total.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(Example will be shown during Web demo)</a:t>
            </a:r>
            <a:endParaRPr lang="en-US" sz="1200" kern="1200" dirty="0">
              <a:solidFill>
                <a:schemeClr val="tx1"/>
              </a:solidFill>
              <a:effectLst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3E8AF7-0650-40DC-BABD-4A56C51D952A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857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FEF1961A-6C17-45D1-89D1-BC5FF624C0F4}" type="datetime1">
              <a:rPr lang="en-US" smtClean="0"/>
              <a:t>11/21/2022</a:t>
            </a:fld>
            <a:endParaRPr lang="en-US" dirty="0"/>
          </a:p>
        </p:txBody>
      </p:sp>
      <p:pic>
        <p:nvPicPr>
          <p:cNvPr id="7" name="Picture 6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48" y="306055"/>
            <a:ext cx="2965704" cy="3160776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28650" y="3789813"/>
            <a:ext cx="7886700" cy="1325563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01644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3"/>
          <p:cNvGrpSpPr>
            <a:grpSpLocks/>
          </p:cNvGrpSpPr>
          <p:nvPr userDrawn="1"/>
        </p:nvGrpSpPr>
        <p:grpSpPr bwMode="auto">
          <a:xfrm>
            <a:off x="3043238" y="476250"/>
            <a:ext cx="3038475" cy="4625975"/>
            <a:chOff x="1917" y="300"/>
            <a:chExt cx="1914" cy="2914"/>
          </a:xfrm>
        </p:grpSpPr>
        <p:pic>
          <p:nvPicPr>
            <p:cNvPr id="6" name="Picture 10" descr="SEWP_duckonly_transp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7" y="300"/>
              <a:ext cx="1914" cy="1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2" descr="sewp_words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3" y="2009"/>
              <a:ext cx="1662" cy="1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82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47900" y="5992813"/>
            <a:ext cx="3962400" cy="3429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823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66800" y="4911725"/>
            <a:ext cx="6324600" cy="1076325"/>
          </a:xfrm>
          <a:noFill/>
        </p:spPr>
        <p:txBody>
          <a:bodyPr lIns="0" bIns="0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14921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400" y="0"/>
            <a:ext cx="8393113" cy="1123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71588" y="2635250"/>
            <a:ext cx="3143250" cy="152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7238" y="2635250"/>
            <a:ext cx="3143250" cy="152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03567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SEWP_duckonly_transp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142875"/>
            <a:ext cx="942975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23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498600" y="2714625"/>
            <a:ext cx="6324600" cy="1076325"/>
          </a:xfrm>
          <a:noFill/>
        </p:spPr>
        <p:txBody>
          <a:bodyPr lIns="0" bIns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867748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E4D8923B-5E60-4037-A1E2-79DB63125702}" type="datetime1">
              <a:rPr lang="en-US" smtClean="0"/>
              <a:t>11/21/2022</a:t>
            </a:fld>
            <a:endParaRPr lang="en-US" dirty="0"/>
          </a:p>
        </p:txBody>
      </p:sp>
      <p:pic>
        <p:nvPicPr>
          <p:cNvPr id="7" name="Picture 6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388" y="1262494"/>
            <a:ext cx="3276849" cy="3492386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4463" y="4595841"/>
            <a:ext cx="7886700" cy="788960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8991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44363"/>
            <a:ext cx="7886700" cy="6221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25288"/>
            <a:ext cx="7886700" cy="5051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40551"/>
            <a:ext cx="1008400" cy="88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55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54018"/>
            <a:ext cx="7886700" cy="902586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294626"/>
            <a:ext cx="7886700" cy="3795026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5840551"/>
            <a:ext cx="1008400" cy="88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717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125288"/>
            <a:ext cx="3886200" cy="5051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125288"/>
            <a:ext cx="3886200" cy="5051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840551"/>
            <a:ext cx="1008400" cy="880925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92370" y="244363"/>
            <a:ext cx="7022980" cy="6221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7485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4122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65127"/>
            <a:ext cx="3868340" cy="41245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4121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65127"/>
            <a:ext cx="3887391" cy="41245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42" y="5840551"/>
            <a:ext cx="1008400" cy="880925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92370" y="244363"/>
            <a:ext cx="7022980" cy="6221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696621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0" y="5840551"/>
            <a:ext cx="1008400" cy="88092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64022" y="244363"/>
            <a:ext cx="7951328" cy="6221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639476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14" y="5840551"/>
            <a:ext cx="1008400" cy="88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412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370" y="244363"/>
            <a:ext cx="7022980" cy="6221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25288"/>
            <a:ext cx="7886700" cy="5051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DD71DDD5-54CE-412A-A349-D9CB8E7B30D8}" type="datetime1">
              <a:rPr lang="en-US" smtClean="0"/>
              <a:t>11/21/2022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EWP Logo" title="SEWP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0" y="106393"/>
            <a:ext cx="1008400" cy="88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784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125288"/>
            <a:ext cx="2949178" cy="47437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41" y="5840551"/>
            <a:ext cx="1008400" cy="880925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92370" y="244363"/>
            <a:ext cx="7022980" cy="6221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6214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125288"/>
            <a:ext cx="2949178" cy="47437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41" y="5840551"/>
            <a:ext cx="1008400" cy="880925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92370" y="244363"/>
            <a:ext cx="7022980" cy="6221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39435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3"/>
          <p:cNvGrpSpPr>
            <a:grpSpLocks/>
          </p:cNvGrpSpPr>
          <p:nvPr userDrawn="1"/>
        </p:nvGrpSpPr>
        <p:grpSpPr bwMode="auto">
          <a:xfrm>
            <a:off x="3043238" y="476250"/>
            <a:ext cx="3038475" cy="4625975"/>
            <a:chOff x="1917" y="300"/>
            <a:chExt cx="1914" cy="2914"/>
          </a:xfrm>
        </p:grpSpPr>
        <p:pic>
          <p:nvPicPr>
            <p:cNvPr id="6" name="Picture 10" descr="SEWP_duckonly_transp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7" y="300"/>
              <a:ext cx="1914" cy="1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2" descr="sewp_words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3" y="2009"/>
              <a:ext cx="1662" cy="1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82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47900" y="5992813"/>
            <a:ext cx="3962400" cy="3429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823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66800" y="4911725"/>
            <a:ext cx="6324600" cy="1076325"/>
          </a:xfrm>
          <a:noFill/>
        </p:spPr>
        <p:txBody>
          <a:bodyPr lIns="0" bIns="0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0982887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SEWP_duckonly_transp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95" y="5851466"/>
            <a:ext cx="942975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23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498600" y="2714625"/>
            <a:ext cx="6324600" cy="1076325"/>
          </a:xfrm>
          <a:noFill/>
        </p:spPr>
        <p:txBody>
          <a:bodyPr lIns="0" bIns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7803836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54018"/>
            <a:ext cx="7886700" cy="902586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294626"/>
            <a:ext cx="7886700" cy="3795026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7ACEF07A-F65D-4A74-8F95-5873A9F15967}" type="datetime1">
              <a:rPr lang="en-US" smtClean="0"/>
              <a:t>11/21/2022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0" y="106393"/>
            <a:ext cx="1008400" cy="88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86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125288"/>
            <a:ext cx="3886200" cy="5051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125288"/>
            <a:ext cx="3886200" cy="5051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97AD6-792B-4BAF-A4FC-C68D1E4281A0}" type="datetime1">
              <a:rPr lang="en-US" smtClean="0"/>
              <a:t>11/21/2022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0" y="106393"/>
            <a:ext cx="1008400" cy="880925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92370" y="244363"/>
            <a:ext cx="7022980" cy="6221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1538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4122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65127"/>
            <a:ext cx="3868340" cy="41245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4121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65127"/>
            <a:ext cx="3887391" cy="41245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2949F-A496-4965-82B5-CC9D1BF26142}" type="datetime1">
              <a:rPr lang="en-US" smtClean="0"/>
              <a:t>11/21/2022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0" y="106393"/>
            <a:ext cx="1008400" cy="880925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92370" y="244363"/>
            <a:ext cx="7022980" cy="6221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3410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B0141-AF77-407E-B4C2-930D7C30E676}" type="datetime1">
              <a:rPr lang="en-US" smtClean="0"/>
              <a:t>11/21/2022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0" y="106393"/>
            <a:ext cx="1008400" cy="88092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492370" y="244363"/>
            <a:ext cx="7022980" cy="6221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4828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3F0C0-6B19-458D-BD13-2FD06EF0ABAD}" type="datetime1">
              <a:rPr lang="en-US" smtClean="0"/>
              <a:t>11/21/2022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0" y="106393"/>
            <a:ext cx="1008400" cy="88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40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125288"/>
            <a:ext cx="2949178" cy="47437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E9F8D-4E08-4693-92A0-6380ED687F2F}" type="datetime1">
              <a:rPr lang="en-US" smtClean="0"/>
              <a:t>11/21/2022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0" y="106393"/>
            <a:ext cx="1008400" cy="880925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92370" y="244363"/>
            <a:ext cx="7022980" cy="6221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6190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125288"/>
            <a:ext cx="2949178" cy="47437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BF91-CBE8-42C9-AA29-0697122A927E}" type="datetime1">
              <a:rPr lang="en-US" smtClean="0"/>
              <a:t>11/21/2022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EWP V Logo ima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0" y="106393"/>
            <a:ext cx="1008400" cy="880925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92370" y="244363"/>
            <a:ext cx="7022980" cy="6221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122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ln>
            <a:solidFill>
              <a:srgbClr val="336699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E9325-B211-40A7-BC1D-06F4ED3FB678}" type="datetime1">
              <a:rPr lang="en-US" smtClean="0"/>
              <a:t>11/21/2022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336699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8778240" y="0"/>
            <a:ext cx="365760" cy="6858000"/>
          </a:xfrm>
          <a:prstGeom prst="rect">
            <a:avLst/>
          </a:prstGeom>
          <a:solidFill>
            <a:srgbClr val="336699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2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5006" y="365126"/>
            <a:ext cx="827398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ln>
            <a:solidFill>
              <a:srgbClr val="336699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99AE3-0C98-4CAA-81C9-472109C897C2}" type="datetime1">
              <a:rPr lang="en-US" smtClean="0"/>
              <a:t>11/21/2022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BF6D4-5649-4EA8-B2CB-E02BF91A4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00336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8778240" y="0"/>
            <a:ext cx="365760" cy="6858000"/>
          </a:xfrm>
          <a:prstGeom prst="rect">
            <a:avLst/>
          </a:prstGeom>
          <a:solidFill>
            <a:srgbClr val="003366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007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4044790"/>
            <a:ext cx="7886700" cy="1889534"/>
          </a:xfrm>
        </p:spPr>
        <p:txBody>
          <a:bodyPr>
            <a:normAutofit fontScale="90000"/>
          </a:bodyPr>
          <a:lstStyle/>
          <a:p>
            <a:pPr marL="0" indent="4763" eaLnBrk="1" hangingPunct="1">
              <a:defRPr/>
            </a:pPr>
            <a:r>
              <a:rPr lang="en-US" dirty="0"/>
              <a:t>Solutions for Enterprise-Wide Procurement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Reverse Industry Presentation</a:t>
            </a:r>
            <a:endParaRPr lang="en-US" sz="2700" dirty="0"/>
          </a:p>
        </p:txBody>
      </p:sp>
      <p:sp>
        <p:nvSpPr>
          <p:cNvPr id="3" name="TextBox 2"/>
          <p:cNvSpPr txBox="1"/>
          <p:nvPr/>
        </p:nvSpPr>
        <p:spPr>
          <a:xfrm>
            <a:off x="3994483" y="6499634"/>
            <a:ext cx="12987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+mn-lt"/>
              </a:rPr>
              <a:t>Version </a:t>
            </a:r>
            <a:r>
              <a:rPr lang="en-US" sz="1100" dirty="0"/>
              <a:t>10.27.2022</a:t>
            </a:r>
          </a:p>
        </p:txBody>
      </p:sp>
      <p:pic>
        <p:nvPicPr>
          <p:cNvPr id="2" name="Picture 1" descr="SEWP logo" title="SEWP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841" y="441005"/>
            <a:ext cx="4143375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43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1BF6D4-5649-4EA8-B2CB-E02BF91A43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03926" y="244363"/>
            <a:ext cx="7111423" cy="62219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SEWP Growth</a:t>
            </a:r>
            <a:endParaRPr lang="en-US" dirty="0"/>
          </a:p>
        </p:txBody>
      </p:sp>
      <p:graphicFrame>
        <p:nvGraphicFramePr>
          <p:cNvPr id="4" name="Chart 3" descr="Growth chart showing increases in order value from $3.6 billion in 2016 to $10.2 billion in 2021" title="Growth Chart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659942"/>
              </p:ext>
            </p:extLst>
          </p:nvPr>
        </p:nvGraphicFramePr>
        <p:xfrm>
          <a:off x="540326" y="866555"/>
          <a:ext cx="7975023" cy="5294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1"/>
          <p:cNvSpPr txBox="1"/>
          <p:nvPr/>
        </p:nvSpPr>
        <p:spPr>
          <a:xfrm>
            <a:off x="7367644" y="1296145"/>
            <a:ext cx="908714" cy="38520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00B050"/>
                </a:solidFill>
              </a:rPr>
              <a:t>$ 10.2</a:t>
            </a: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988877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125288"/>
            <a:ext cx="8115300" cy="5231063"/>
          </a:xfrm>
          <a:ln>
            <a:noFill/>
          </a:ln>
        </p:spPr>
        <p:txBody>
          <a:bodyPr>
            <a:normAutofit fontScale="85000" lnSpcReduction="20000"/>
          </a:bodyPr>
          <a:lstStyle/>
          <a:p>
            <a:r>
              <a:rPr lang="en-US" sz="3200" b="1" i="1" dirty="0"/>
              <a:t>SPEED: </a:t>
            </a:r>
            <a:r>
              <a:rPr lang="en-US" sz="3200" dirty="0"/>
              <a:t>Products/Solutions added; orders processed; and all inquiries responded to within 1 business day!</a:t>
            </a:r>
          </a:p>
          <a:p>
            <a:r>
              <a:rPr lang="en-US" sz="3200" b="1" i="1" dirty="0"/>
              <a:t>CUSTOMER SERVICE: </a:t>
            </a:r>
            <a:r>
              <a:rPr lang="en-US" sz="3200" dirty="0"/>
              <a:t>Gold standard. Customer Service is the central focus of the SEWP staff</a:t>
            </a:r>
          </a:p>
          <a:p>
            <a:r>
              <a:rPr lang="en-US" sz="3600" b="1" i="1" dirty="0"/>
              <a:t>Competitive P</a:t>
            </a:r>
            <a:r>
              <a:rPr lang="en-US" b="1" i="1" dirty="0"/>
              <a:t>RICES</a:t>
            </a:r>
            <a:r>
              <a:rPr lang="en-US" sz="3200" b="1" i="1" dirty="0"/>
              <a:t>: </a:t>
            </a:r>
            <a:r>
              <a:rPr lang="en-US" sz="3200" i="1" dirty="0"/>
              <a:t> </a:t>
            </a:r>
            <a:r>
              <a:rPr lang="en-US" sz="3200" dirty="0"/>
              <a:t>Product prices are consistently low due to contract structure and internal competition</a:t>
            </a:r>
            <a:endParaRPr lang="en-US" sz="3200" b="1" dirty="0"/>
          </a:p>
          <a:p>
            <a:r>
              <a:rPr lang="en-US" sz="3200" b="1" i="1" dirty="0"/>
              <a:t>ENTERPRISE-WIDE SUPPORT: </a:t>
            </a:r>
            <a:r>
              <a:rPr lang="en-US" sz="3200" dirty="0"/>
              <a:t>Agency-specific catalogs; Customizable reports; FASST (Agency focused consultation)</a:t>
            </a:r>
          </a:p>
          <a:p>
            <a:r>
              <a:rPr lang="en-US" sz="3200" b="1" i="1" dirty="0"/>
              <a:t>TRACKING &amp; COMMUNICATION: </a:t>
            </a:r>
            <a:r>
              <a:rPr lang="en-US" sz="3200" dirty="0"/>
              <a:t>Information flow to Government and Industry throughout the acquisition and fulfillment process </a:t>
            </a:r>
          </a:p>
          <a:p>
            <a:r>
              <a:rPr lang="en-US" sz="3200" b="1" i="1" dirty="0"/>
              <a:t>SUPPLY CHAIN RISK MANAGEMENT: </a:t>
            </a:r>
            <a:r>
              <a:rPr lang="en-US" sz="3200" dirty="0"/>
              <a:t>Processes in place to reduce risk and support policy-based decisions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44363"/>
            <a:ext cx="7886700" cy="62219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What makes SEWP Hot?  </a:t>
            </a:r>
          </a:p>
        </p:txBody>
      </p:sp>
    </p:spTree>
    <p:extLst>
      <p:ext uri="{BB962C8B-B14F-4D97-AF65-F5344CB8AC3E}">
        <p14:creationId xmlns:p14="http://schemas.microsoft.com/office/powerpoint/2010/main" val="1919877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44363"/>
            <a:ext cx="7845552" cy="703904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SEWP V </a:t>
            </a:r>
            <a:endParaRPr lang="en-US" sz="3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92270" y="6239393"/>
            <a:ext cx="2057400" cy="365125"/>
          </a:xfrm>
        </p:spPr>
        <p:txBody>
          <a:bodyPr/>
          <a:lstStyle/>
          <a:p>
            <a:fld id="{3B1BF6D4-5649-4EA8-B2CB-E02BF91A4330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40079" y="1143000"/>
            <a:ext cx="8081889" cy="5051675"/>
          </a:xfrm>
        </p:spPr>
        <p:txBody>
          <a:bodyPr tIns="137160" bIns="137160">
            <a:normAutofit/>
          </a:bodyPr>
          <a:lstStyle/>
          <a:p>
            <a:r>
              <a:rPr lang="en-US" sz="3600" dirty="0"/>
              <a:t>SEWP evolves in scope through each iteration based on Government Customer needs and Industry trends</a:t>
            </a:r>
          </a:p>
          <a:p>
            <a:r>
              <a:rPr lang="en-US" sz="3600" dirty="0"/>
              <a:t>SEWP tracks and supports current policy and other Governmental focus areas</a:t>
            </a:r>
          </a:p>
          <a:p>
            <a:r>
              <a:rPr lang="en-US" sz="3600" dirty="0"/>
              <a:t>SEWP values its reputation as a supporter of small businesses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962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SEWP VI Consideration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/>
              <a:t>Considering </a:t>
            </a:r>
            <a:r>
              <a:rPr lang="en-US" sz="2400" dirty="0"/>
              <a:t>adding services at the Contract Level for SEWP VI, looking for industry feedback in relation to NAICS codes</a:t>
            </a:r>
          </a:p>
          <a:p>
            <a:r>
              <a:rPr lang="en-US" sz="2400" dirty="0"/>
              <a:t>Considering factors as it relates to the Non-manufacturer rule and how it impacts the industry resellers</a:t>
            </a:r>
          </a:p>
          <a:p>
            <a:r>
              <a:rPr lang="en-US" altLang="en-US" sz="2400" dirty="0"/>
              <a:t>New methodologies on evaluation scoring, searching for industry feedback. </a:t>
            </a:r>
          </a:p>
          <a:p>
            <a:r>
              <a:rPr lang="en-US" altLang="en-US" sz="2400" dirty="0"/>
              <a:t>How ISO certification requirements impact SEWP Resellers</a:t>
            </a:r>
          </a:p>
          <a:p>
            <a:r>
              <a:rPr lang="en-US" altLang="en-US" sz="2400" dirty="0"/>
              <a:t>CMMC requirement impact on SEWP Resellers</a:t>
            </a:r>
          </a:p>
          <a:p>
            <a:r>
              <a:rPr lang="en-US" altLang="en-US" sz="2400" dirty="0"/>
              <a:t>Benefits on Minimum Mandatory requirements</a:t>
            </a:r>
          </a:p>
          <a:p>
            <a:r>
              <a:rPr lang="en-US" altLang="en-US" sz="2400" dirty="0"/>
              <a:t>Suggestions for post-award implementation as to formats for data interchange and information for providers</a:t>
            </a:r>
          </a:p>
          <a:p>
            <a:r>
              <a:rPr lang="en-US" altLang="en-US" sz="2400" dirty="0"/>
              <a:t>Maximizing small businesses with SEWP</a:t>
            </a:r>
          </a:p>
          <a:p>
            <a:endParaRPr lang="en-US" altLang="en-US" sz="1050" dirty="0"/>
          </a:p>
          <a:p>
            <a:endParaRPr lang="en-US" altLang="en-US" sz="105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705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SEWP VI 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2400" dirty="0"/>
              <a:t>West Coast Reverse Industry Day- February 13</a:t>
            </a:r>
            <a:r>
              <a:rPr lang="en-US" altLang="en-US" sz="2400" baseline="30000" dirty="0"/>
              <a:t>th</a:t>
            </a:r>
            <a:r>
              <a:rPr lang="en-US" altLang="en-US" sz="2400" dirty="0"/>
              <a:t>, 2023</a:t>
            </a:r>
          </a:p>
          <a:p>
            <a:r>
              <a:rPr lang="en-US" altLang="en-US" sz="2400" dirty="0"/>
              <a:t>One-on-one discussions and other feedback from Industry</a:t>
            </a:r>
          </a:p>
          <a:p>
            <a:r>
              <a:rPr lang="en-US" altLang="en-US" sz="2400" dirty="0"/>
              <a:t>Draft RFP in 2023</a:t>
            </a:r>
          </a:p>
          <a:p>
            <a:r>
              <a:rPr lang="en-US" altLang="en-US" sz="2400" dirty="0"/>
              <a:t>RFP in 2024</a:t>
            </a:r>
          </a:p>
          <a:p>
            <a:r>
              <a:rPr lang="en-US" altLang="en-US" sz="2400" dirty="0"/>
              <a:t>Award May 1, 2025</a:t>
            </a:r>
          </a:p>
          <a:p>
            <a:r>
              <a:rPr lang="en-US" altLang="en-US" sz="2400" dirty="0"/>
              <a:t>All questions received will be posted on the SEWP VI page following the Reverse Industry Days.</a:t>
            </a:r>
          </a:p>
          <a:p>
            <a:endParaRPr lang="en-US" altLang="en-US" sz="1050" dirty="0"/>
          </a:p>
          <a:p>
            <a:endParaRPr lang="en-US" altLang="en-US" sz="105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504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DE013-8615-43FA-B85A-59B1703AA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Call to Action!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0B9F5-5EAE-4F9E-A185-99B69DA2A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feedback is requested, help us help you.</a:t>
            </a:r>
          </a:p>
          <a:p>
            <a:r>
              <a:rPr lang="en-US" dirty="0"/>
              <a:t>Let us know what you think SEWP PMO should consider with the next iteration of SEWP. </a:t>
            </a:r>
          </a:p>
          <a:p>
            <a:r>
              <a:rPr lang="en-US" dirty="0"/>
              <a:t>Use the QR Code to access the </a:t>
            </a:r>
            <a:r>
              <a:rPr lang="en-US" dirty="0" err="1"/>
              <a:t>slido</a:t>
            </a:r>
            <a:r>
              <a:rPr lang="en-US" dirty="0"/>
              <a:t> page to submit your suggestions and questions.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FCDE5-B9C9-45C9-A480-72D400A79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Initial Feedback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1800" dirty="0"/>
              <a:t>Evaluating business capability </a:t>
            </a:r>
          </a:p>
          <a:p>
            <a:r>
              <a:rPr lang="en-US" altLang="en-US" sz="1800" dirty="0"/>
              <a:t>Past Performance</a:t>
            </a:r>
          </a:p>
          <a:p>
            <a:r>
              <a:rPr lang="en-US" altLang="en-US" sz="1800" dirty="0"/>
              <a:t>Scope</a:t>
            </a:r>
          </a:p>
          <a:p>
            <a:r>
              <a:rPr lang="en-US" altLang="en-US" sz="1800" dirty="0"/>
              <a:t>Small Business concerns</a:t>
            </a:r>
          </a:p>
          <a:p>
            <a:pPr lvl="1"/>
            <a:r>
              <a:rPr lang="en-US" altLang="en-US" sz="1500" dirty="0"/>
              <a:t>JVs</a:t>
            </a:r>
          </a:p>
          <a:p>
            <a:pPr lvl="1"/>
            <a:r>
              <a:rPr lang="en-US" altLang="en-US" sz="1500" dirty="0"/>
              <a:t>Set-asides</a:t>
            </a:r>
          </a:p>
          <a:p>
            <a:pPr lvl="1"/>
            <a:r>
              <a:rPr lang="en-US" altLang="en-US" sz="1500" dirty="0"/>
              <a:t>Non-manufacturer rule</a:t>
            </a:r>
          </a:p>
          <a:p>
            <a:pPr lvl="1"/>
            <a:r>
              <a:rPr lang="en-US" altLang="en-US" sz="1500" dirty="0"/>
              <a:t>Service Contract Act</a:t>
            </a:r>
          </a:p>
          <a:p>
            <a:pPr lvl="1"/>
            <a:r>
              <a:rPr lang="en-US" altLang="en-US" sz="1500"/>
              <a:t>Recertification process</a:t>
            </a:r>
            <a:endParaRPr lang="en-US" altLang="en-US" sz="1500" dirty="0"/>
          </a:p>
          <a:p>
            <a:r>
              <a:rPr lang="en-US" altLang="en-US" sz="1800" dirty="0"/>
              <a:t>Best practices</a:t>
            </a:r>
          </a:p>
          <a:p>
            <a:endParaRPr lang="en-US" altLang="en-US" sz="788" dirty="0"/>
          </a:p>
          <a:p>
            <a:endParaRPr lang="en-US" altLang="en-US" sz="788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676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2BD83-F4B0-4216-9022-0983C75F7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847955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750" y="1136341"/>
            <a:ext cx="8106977" cy="4864964"/>
          </a:xfrm>
        </p:spPr>
        <p:txBody>
          <a:bodyPr tIns="91440" bIns="91440" anchor="t" anchorCtr="0">
            <a:normAutofit/>
          </a:bodyPr>
          <a:lstStyle/>
          <a:p>
            <a:pPr lvl="0"/>
            <a:r>
              <a:rPr lang="en-US" sz="2400" dirty="0"/>
              <a:t>Introductions</a:t>
            </a:r>
          </a:p>
          <a:p>
            <a:r>
              <a:rPr lang="en-US" sz="2400" dirty="0"/>
              <a:t>Reverse Industry Day Purpose and Expectations</a:t>
            </a:r>
          </a:p>
          <a:p>
            <a:pPr lvl="0"/>
            <a:r>
              <a:rPr lang="en-US" sz="2400" dirty="0"/>
              <a:t>Overview of SEWP </a:t>
            </a:r>
          </a:p>
          <a:p>
            <a:pPr lvl="0"/>
            <a:r>
              <a:rPr lang="en-US" sz="2400" dirty="0"/>
              <a:t>Knowns for SEWP VI</a:t>
            </a:r>
          </a:p>
          <a:p>
            <a:pPr lvl="0"/>
            <a:r>
              <a:rPr lang="en-US" sz="2400" dirty="0"/>
              <a:t>Comments from Industry and Government Responses</a:t>
            </a:r>
          </a:p>
          <a:p>
            <a:pPr lvl="0"/>
            <a:r>
              <a:rPr lang="en-US" sz="2400" dirty="0"/>
              <a:t>Next Steps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2865" y="244363"/>
            <a:ext cx="7122485" cy="622192"/>
          </a:xfrm>
        </p:spPr>
        <p:txBody>
          <a:bodyPr>
            <a:noAutofit/>
          </a:bodyPr>
          <a:lstStyle/>
          <a:p>
            <a:pPr algn="ctr"/>
            <a:r>
              <a:rPr lang="en-US" sz="3500" b="1" dirty="0"/>
              <a:t>Welcome</a:t>
            </a:r>
            <a:endParaRPr lang="en-US" sz="35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239393"/>
            <a:ext cx="2057400" cy="365125"/>
          </a:xfrm>
        </p:spPr>
        <p:txBody>
          <a:bodyPr/>
          <a:lstStyle/>
          <a:p>
            <a:fld id="{3B1BF6D4-5649-4EA8-B2CB-E02BF91A433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803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750" y="1136341"/>
            <a:ext cx="8106977" cy="4864964"/>
          </a:xfrm>
        </p:spPr>
        <p:txBody>
          <a:bodyPr tIns="91440" bIns="91440" anchor="t" anchorCtr="0">
            <a:normAutofit/>
          </a:bodyPr>
          <a:lstStyle/>
          <a:p>
            <a:r>
              <a:rPr lang="en-US" dirty="0"/>
              <a:t>Opportunity for the Industry to provide insight, thoughts, and concerns to the NASA SEWP Team </a:t>
            </a:r>
          </a:p>
          <a:p>
            <a:pPr lvl="0"/>
            <a:r>
              <a:rPr lang="en-US" dirty="0"/>
              <a:t>Provide Industry with an overview and overall structure of SEWP</a:t>
            </a:r>
          </a:p>
          <a:p>
            <a:pPr lvl="0"/>
            <a:r>
              <a:rPr lang="en-US" dirty="0"/>
              <a:t>Provide general plans for SEWP VI</a:t>
            </a:r>
          </a:p>
          <a:p>
            <a:r>
              <a:rPr lang="en-US" dirty="0"/>
              <a:t>No specific information regarding SEWP VI is readily available as the Government is in the early stages of gathering information for Market Research.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2865" y="244363"/>
            <a:ext cx="7122485" cy="622192"/>
          </a:xfrm>
        </p:spPr>
        <p:txBody>
          <a:bodyPr>
            <a:noAutofit/>
          </a:bodyPr>
          <a:lstStyle/>
          <a:p>
            <a:pPr algn="ctr"/>
            <a:r>
              <a:rPr lang="en-US" sz="3500" b="1" dirty="0"/>
              <a:t>Purpose / Expectations</a:t>
            </a:r>
            <a:endParaRPr lang="en-US" sz="35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239393"/>
            <a:ext cx="2057400" cy="365125"/>
          </a:xfrm>
        </p:spPr>
        <p:txBody>
          <a:bodyPr/>
          <a:lstStyle/>
          <a:p>
            <a:fld id="{3B1BF6D4-5649-4EA8-B2CB-E02BF91A433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77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750" y="1136341"/>
            <a:ext cx="8106977" cy="4864964"/>
          </a:xfrm>
        </p:spPr>
        <p:txBody>
          <a:bodyPr tIns="91440" bIns="91440" anchor="t" anchorCtr="0">
            <a:normAutofit/>
          </a:bodyPr>
          <a:lstStyle/>
          <a:p>
            <a:pPr lvl="0"/>
            <a:r>
              <a:rPr lang="en-US" sz="2400" dirty="0"/>
              <a:t>Multi-award suite of Government-Wide Acquisition Contracts</a:t>
            </a:r>
          </a:p>
          <a:p>
            <a:pPr lvl="1"/>
            <a:r>
              <a:rPr lang="en-US" sz="2000" dirty="0"/>
              <a:t>140+ Contract Holders / 100+ Small Businesses</a:t>
            </a:r>
          </a:p>
          <a:p>
            <a:pPr lvl="2"/>
            <a:r>
              <a:rPr lang="en-US" sz="1800" dirty="0"/>
              <a:t>9000+ OEMs (Providers)</a:t>
            </a:r>
          </a:p>
          <a:p>
            <a:pPr lvl="2"/>
            <a:r>
              <a:rPr lang="en-US" sz="1800" dirty="0"/>
              <a:t>Annual Obligated Value Over $10.2B</a:t>
            </a:r>
            <a:endParaRPr lang="en-US" sz="1700" dirty="0"/>
          </a:p>
          <a:p>
            <a:pPr lvl="1"/>
            <a:r>
              <a:rPr lang="en-US" sz="2000" dirty="0"/>
              <a:t>Utilized by every Government Agency</a:t>
            </a:r>
          </a:p>
          <a:p>
            <a:r>
              <a:rPr lang="en-US" sz="2400" dirty="0"/>
              <a:t>Contract Vehicle for ICT (Information and Communication Technology) and Audio/Visual Solutions</a:t>
            </a:r>
          </a:p>
          <a:p>
            <a:pPr lvl="0"/>
            <a:r>
              <a:rPr lang="en-US" sz="2400" dirty="0"/>
              <a:t>Program Management Office (PMO) to provide support and information throughout the Acquisition Process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2865" y="244363"/>
            <a:ext cx="7122485" cy="622192"/>
          </a:xfrm>
        </p:spPr>
        <p:txBody>
          <a:bodyPr>
            <a:noAutofit/>
          </a:bodyPr>
          <a:lstStyle/>
          <a:p>
            <a:pPr algn="ctr"/>
            <a:r>
              <a:rPr lang="en-US" sz="3500" b="1" dirty="0"/>
              <a:t>What is SEWP?</a:t>
            </a:r>
            <a:endParaRPr lang="en-US" sz="35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239393"/>
            <a:ext cx="2057400" cy="365125"/>
          </a:xfrm>
        </p:spPr>
        <p:txBody>
          <a:bodyPr/>
          <a:lstStyle/>
          <a:p>
            <a:fld id="{3B1BF6D4-5649-4EA8-B2CB-E02BF91A433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949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369" y="244363"/>
            <a:ext cx="7176845" cy="68762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SEWP PMO Customer Role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" y="1143000"/>
            <a:ext cx="7849428" cy="3364040"/>
          </a:xfrm>
        </p:spPr>
        <p:txBody>
          <a:bodyPr tIns="137160" bIns="137160" anchor="b" anchorCtr="0">
            <a:normAutofit lnSpcReduction="10000"/>
          </a:bodyPr>
          <a:lstStyle/>
          <a:p>
            <a:pPr marL="0" indent="0">
              <a:lnSpc>
                <a:spcPct val="85000"/>
              </a:lnSpc>
              <a:spcBef>
                <a:spcPts val="2600"/>
              </a:spcBef>
              <a:buClr>
                <a:schemeClr val="tx1"/>
              </a:buClr>
              <a:buNone/>
              <a:defRPr/>
            </a:pPr>
            <a:r>
              <a:rPr lang="en-US" b="1" kern="0" dirty="0"/>
              <a:t>The NASA SEWP Program Management Office performs many roles in support of Government Acquisition staff:</a:t>
            </a:r>
          </a:p>
          <a:p>
            <a:pPr lvl="1" indent="-285750">
              <a:lnSpc>
                <a:spcPct val="85000"/>
              </a:lnSpc>
              <a:spcBef>
                <a:spcPts val="900"/>
              </a:spcBef>
              <a:buClr>
                <a:schemeClr val="tx1"/>
              </a:buClr>
              <a:buFont typeface="Times" pitchFamily="18" charset="0"/>
              <a:buChar char="•"/>
              <a:defRPr/>
            </a:pPr>
            <a:r>
              <a:rPr lang="en-US" sz="2200" kern="0" dirty="0"/>
              <a:t>Manage SEWP contracts </a:t>
            </a:r>
          </a:p>
          <a:p>
            <a:pPr lvl="1" indent="-285750">
              <a:lnSpc>
                <a:spcPct val="85000"/>
              </a:lnSpc>
              <a:spcBef>
                <a:spcPts val="900"/>
              </a:spcBef>
              <a:buClr>
                <a:schemeClr val="tx1"/>
              </a:buClr>
              <a:buFont typeface="Times" pitchFamily="18" charset="0"/>
              <a:buChar char="•"/>
              <a:defRPr/>
            </a:pPr>
            <a:r>
              <a:rPr lang="en-US" sz="2200" kern="0" dirty="0"/>
              <a:t>Mediate actions between Government and Industry</a:t>
            </a:r>
          </a:p>
          <a:p>
            <a:pPr lvl="1" indent="-285750">
              <a:lnSpc>
                <a:spcPct val="85000"/>
              </a:lnSpc>
              <a:spcBef>
                <a:spcPts val="900"/>
              </a:spcBef>
              <a:buClr>
                <a:schemeClr val="tx1"/>
              </a:buClr>
              <a:buFont typeface="Times" pitchFamily="18" charset="0"/>
              <a:buChar char="•"/>
              <a:defRPr/>
            </a:pPr>
            <a:r>
              <a:rPr lang="en-US" sz="2200" kern="0" dirty="0"/>
              <a:t>Facilitate the Acquisition process</a:t>
            </a:r>
          </a:p>
          <a:p>
            <a:pPr lvl="1" indent="-285750">
              <a:lnSpc>
                <a:spcPct val="85000"/>
              </a:lnSpc>
              <a:spcBef>
                <a:spcPts val="900"/>
              </a:spcBef>
              <a:buClr>
                <a:schemeClr val="tx1"/>
              </a:buClr>
              <a:buFont typeface="Times" pitchFamily="18" charset="0"/>
              <a:buChar char="•"/>
              <a:defRPr/>
            </a:pPr>
            <a:r>
              <a:rPr lang="en-US" altLang="en-US" sz="2200" kern="0" dirty="0"/>
              <a:t>Recommend best approaches to Acquisition issues</a:t>
            </a:r>
          </a:p>
          <a:p>
            <a:pPr lvl="1" indent="-285750">
              <a:lnSpc>
                <a:spcPct val="85000"/>
              </a:lnSpc>
              <a:spcBef>
                <a:spcPts val="900"/>
              </a:spcBef>
              <a:buClr>
                <a:schemeClr val="tx1"/>
              </a:buClr>
              <a:buFont typeface="Times" pitchFamily="18" charset="0"/>
              <a:buChar char="•"/>
              <a:defRPr/>
            </a:pPr>
            <a:r>
              <a:rPr lang="en-US" altLang="en-US" sz="2200" kern="0" dirty="0"/>
              <a:t>Inform the Government customer on both overall Contract use and specific policy-related aspects of their acquisition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239393"/>
            <a:ext cx="2057400" cy="365125"/>
          </a:xfrm>
        </p:spPr>
        <p:txBody>
          <a:bodyPr/>
          <a:lstStyle/>
          <a:p>
            <a:fld id="{3B1BF6D4-5649-4EA8-B2CB-E02BF91A4330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69798" y="4874618"/>
            <a:ext cx="7845552" cy="997196"/>
          </a:xfrm>
          <a:prstGeom prst="rect">
            <a:avLst/>
          </a:prstGeom>
          <a:solidFill>
            <a:schemeClr val="accent1"/>
          </a:solidFill>
          <a:ln>
            <a:solidFill>
              <a:srgbClr val="336699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400" dirty="0">
                <a:solidFill>
                  <a:schemeClr val="bg1"/>
                </a:solidFill>
              </a:rPr>
              <a:t>As a central Program for decentralized Government Acquisition, SEWP is an information channel between Industry and Government and between Agency decision-makers and their Acquisition teams</a:t>
            </a:r>
          </a:p>
        </p:txBody>
      </p:sp>
    </p:spTree>
    <p:extLst>
      <p:ext uri="{BB962C8B-B14F-4D97-AF65-F5344CB8AC3E}">
        <p14:creationId xmlns:p14="http://schemas.microsoft.com/office/powerpoint/2010/main" val="154650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369" y="244363"/>
            <a:ext cx="7176845" cy="68762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SEWP PMO Industry Role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" y="1143000"/>
            <a:ext cx="7875270" cy="4068192"/>
          </a:xfrm>
        </p:spPr>
        <p:txBody>
          <a:bodyPr tIns="137160" bIns="137160" anchor="b" anchorCtr="0">
            <a:normAutofit/>
          </a:bodyPr>
          <a:lstStyle/>
          <a:p>
            <a:pPr marL="0" indent="0">
              <a:lnSpc>
                <a:spcPct val="85000"/>
              </a:lnSpc>
              <a:spcBef>
                <a:spcPts val="2600"/>
              </a:spcBef>
              <a:buClr>
                <a:schemeClr val="tx1"/>
              </a:buClr>
              <a:buNone/>
              <a:defRPr/>
            </a:pPr>
            <a:r>
              <a:rPr lang="en-US" b="1" kern="0" dirty="0"/>
              <a:t>The NASA SEWP Program Management Office performs many roles in support of Industry:</a:t>
            </a:r>
          </a:p>
          <a:p>
            <a:pPr lvl="1" indent="-285750">
              <a:lnSpc>
                <a:spcPct val="85000"/>
              </a:lnSpc>
              <a:spcBef>
                <a:spcPts val="900"/>
              </a:spcBef>
              <a:buClr>
                <a:schemeClr val="tx1"/>
              </a:buClr>
              <a:buFont typeface="Times" pitchFamily="18" charset="0"/>
              <a:buChar char="•"/>
              <a:defRPr/>
            </a:pPr>
            <a:r>
              <a:rPr lang="en-US" sz="2200" kern="0" dirty="0"/>
              <a:t>Oversee and monitor Contract Holder Relations </a:t>
            </a:r>
          </a:p>
          <a:p>
            <a:pPr lvl="1" indent="-285750">
              <a:lnSpc>
                <a:spcPct val="85000"/>
              </a:lnSpc>
              <a:spcBef>
                <a:spcPts val="900"/>
              </a:spcBef>
              <a:buClr>
                <a:schemeClr val="tx1"/>
              </a:buClr>
              <a:buFont typeface="Times" pitchFamily="18" charset="0"/>
              <a:buChar char="•"/>
              <a:defRPr/>
            </a:pPr>
            <a:r>
              <a:rPr lang="en-US" sz="2200" kern="0" dirty="0"/>
              <a:t>Mediate actions between Government and Industry</a:t>
            </a:r>
          </a:p>
          <a:p>
            <a:pPr lvl="1" indent="-285750">
              <a:lnSpc>
                <a:spcPct val="85000"/>
              </a:lnSpc>
              <a:spcBef>
                <a:spcPts val="900"/>
              </a:spcBef>
              <a:buClr>
                <a:schemeClr val="tx1"/>
              </a:buClr>
              <a:buFont typeface="Times" pitchFamily="18" charset="0"/>
              <a:buChar char="•"/>
              <a:defRPr/>
            </a:pPr>
            <a:r>
              <a:rPr lang="en-US" sz="2200" kern="0" dirty="0"/>
              <a:t>Support, track, and verify supply chain relationships</a:t>
            </a:r>
          </a:p>
          <a:p>
            <a:pPr lvl="1" indent="-285750">
              <a:lnSpc>
                <a:spcPct val="85000"/>
              </a:lnSpc>
              <a:spcBef>
                <a:spcPts val="900"/>
              </a:spcBef>
              <a:buClr>
                <a:schemeClr val="tx1"/>
              </a:buClr>
              <a:buFont typeface="Times" pitchFamily="18" charset="0"/>
              <a:buChar char="•"/>
              <a:defRPr/>
            </a:pPr>
            <a:r>
              <a:rPr lang="en-US" sz="2200" kern="0" dirty="0"/>
              <a:t>Expedite addition of current and emerging technology based on customer requirements</a:t>
            </a:r>
          </a:p>
          <a:p>
            <a:pPr lvl="1" indent="-285750">
              <a:lnSpc>
                <a:spcPct val="85000"/>
              </a:lnSpc>
              <a:spcBef>
                <a:spcPts val="900"/>
              </a:spcBef>
              <a:buClr>
                <a:schemeClr val="tx1"/>
              </a:buClr>
              <a:buFont typeface="Times" pitchFamily="18" charset="0"/>
              <a:buChar char="•"/>
              <a:defRPr/>
            </a:pPr>
            <a:r>
              <a:rPr lang="en-US" altLang="en-US" sz="2200" kern="0" dirty="0"/>
              <a:t>Monitor and inform on Acquisition policies and best practices</a:t>
            </a:r>
          </a:p>
          <a:p>
            <a:pPr lvl="1" indent="-285750">
              <a:lnSpc>
                <a:spcPct val="85000"/>
              </a:lnSpc>
              <a:spcBef>
                <a:spcPts val="900"/>
              </a:spcBef>
              <a:buClr>
                <a:schemeClr val="tx1"/>
              </a:buClr>
              <a:buFont typeface="Times" pitchFamily="18" charset="0"/>
              <a:buChar char="•"/>
              <a:defRPr/>
            </a:pPr>
            <a:r>
              <a:rPr lang="en-US" altLang="en-US" sz="2200" kern="0" dirty="0"/>
              <a:t>Manage Industry interaction in support of all Federal Agencies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239393"/>
            <a:ext cx="2057400" cy="365125"/>
          </a:xfrm>
        </p:spPr>
        <p:txBody>
          <a:bodyPr/>
          <a:lstStyle/>
          <a:p>
            <a:fld id="{3B1BF6D4-5649-4EA8-B2CB-E02BF91A433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223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04800"/>
            <a:ext cx="7308730" cy="62219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latin typeface="+mn-lt"/>
              </a:rPr>
              <a:t>What can be procured through SEWP V?</a:t>
            </a:r>
          </a:p>
        </p:txBody>
      </p:sp>
      <p:graphicFrame>
        <p:nvGraphicFramePr>
          <p:cNvPr id="6" name="Table 5" descr=" Information Technology&#10;Computer Hardware, Tablets&#10;Storage&#10;Security&#10; Software &amp; Cloud&#10;Software&#10;Virtualization and Cloud Computing&#10;XaaS&#10; Networking &amp; Communications&#10;Network Appliances: Routers, Modems&#10;Telecommunication Devices and Monthly Service&#10; Supporting Technology&#10;Scanners, Printers, Copiers, Shredders &#10;Associated Supplies and Accessories&#10;Sensors&#10; AV/Conferencing&#10;A/V Equipment and Accessories&#10;TVs, Display Monitors, Projectors and Screens&#10; Services&#10;Maintenance / Warranty&#10;Site Planning / Installation&#10;Product Based Training&#10;Product Based Engineering Services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606084"/>
              </p:ext>
            </p:extLst>
          </p:nvPr>
        </p:nvGraphicFramePr>
        <p:xfrm>
          <a:off x="539101" y="1124414"/>
          <a:ext cx="8048950" cy="5576098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3606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425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947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2800" b="1" kern="0" dirty="0">
                          <a:solidFill>
                            <a:srgbClr val="000000"/>
                          </a:solidFill>
                          <a:latin typeface="+mn-lt"/>
                        </a:rPr>
                        <a:t>SEWP</a:t>
                      </a:r>
                      <a:r>
                        <a:rPr lang="en-US" sz="2000" b="1" kern="0" baseline="0" dirty="0">
                          <a:solidFill>
                            <a:srgbClr val="000000"/>
                          </a:solidFill>
                          <a:latin typeface="+mn-lt"/>
                        </a:rPr>
                        <a:t> IS A SOLUTIONS CONTRACT – PRODUCT AND SERVICES</a:t>
                      </a:r>
                      <a:endParaRPr lang="en-US" sz="2000" b="1" kern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82880">
                    <a:solidFill>
                      <a:srgbClr val="0070C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eaLnBrk="0" fontAlgn="base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None/>
                        <a:defRPr/>
                      </a:pPr>
                      <a:endParaRPr lang="en-US" sz="1600" b="0" kern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828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7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800" b="1" kern="0" dirty="0"/>
                        <a:t>Information Technology &amp;</a:t>
                      </a:r>
                      <a:r>
                        <a:rPr lang="en-US" sz="1800" b="1" kern="0" baseline="0" dirty="0"/>
                        <a:t> Networking</a:t>
                      </a:r>
                      <a:endParaRPr lang="en-US" sz="1800" b="1" kern="0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pPr marL="0" lvl="0" indent="0" eaLnBrk="0" fontAlgn="base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None/>
                        <a:defRPr/>
                      </a:pPr>
                      <a:r>
                        <a:rPr lang="en-US" sz="1600" kern="0" dirty="0"/>
                        <a:t>Computer Hardware, Tablets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0" dirty="0"/>
                        <a:t>Network Appliances: Routers, Modems, VOIP</a:t>
                      </a:r>
                    </a:p>
                    <a:p>
                      <a:pPr marL="0" lvl="0" indent="0" eaLnBrk="0" fontAlgn="base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None/>
                        <a:defRPr/>
                      </a:pPr>
                      <a:r>
                        <a:rPr lang="en-US" sz="1600" kern="0" dirty="0"/>
                        <a:t>Storage</a:t>
                      </a:r>
                    </a:p>
                    <a:p>
                      <a:pPr marL="0" lvl="0" indent="0" eaLnBrk="0" fontAlgn="base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None/>
                        <a:defRPr/>
                      </a:pPr>
                      <a:r>
                        <a:rPr lang="en-US" sz="1600" kern="0" dirty="0"/>
                        <a:t>Security</a:t>
                      </a:r>
                      <a:endParaRPr lang="en-US" sz="1600" b="0" kern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8288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7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800" b="1" kern="0" dirty="0"/>
                        <a:t>Software &amp; Cloud</a:t>
                      </a:r>
                      <a:endParaRPr lang="en-US" sz="1800" b="1" kern="0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0" dirty="0"/>
                        <a:t>Software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0" dirty="0"/>
                        <a:t>Virtualization and Cloud Computing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0" dirty="0"/>
                        <a:t>XaaS (</a:t>
                      </a:r>
                      <a:r>
                        <a:rPr lang="en-US" sz="1600" kern="0" baseline="0" dirty="0"/>
                        <a:t>e.g. SaaS=Storage as a Service)</a:t>
                      </a:r>
                      <a:endParaRPr lang="en-US" sz="1600" kern="0" dirty="0"/>
                    </a:p>
                  </a:txBody>
                  <a:tcPr marL="18288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5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800" b="1" kern="0" dirty="0"/>
                        <a:t>Mobility &amp; Communications</a:t>
                      </a:r>
                      <a:endParaRPr lang="en-US" sz="1800" b="1" kern="0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pPr marL="285750" lvl="0" indent="-285750" eaLnBrk="0" fontAlgn="base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None/>
                        <a:defRPr/>
                      </a:pPr>
                      <a:r>
                        <a:rPr lang="en-US" sz="1600" kern="0" dirty="0"/>
                        <a:t>Telecommunication Devices and Monthly Service</a:t>
                      </a:r>
                      <a:endParaRPr lang="en-US" sz="1200" kern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8288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80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800" b="1" kern="0" dirty="0"/>
                        <a:t>Supporting Technology</a:t>
                      </a:r>
                      <a:endParaRPr lang="en-US" sz="1800" b="1" kern="0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pPr marL="285750" lvl="0" indent="-285750" eaLnBrk="0" fontAlgn="base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None/>
                        <a:defRPr/>
                      </a:pPr>
                      <a:r>
                        <a:rPr lang="en-US" sz="1600" kern="0" dirty="0"/>
                        <a:t>Scanners, Printers, Copiers, Shredders </a:t>
                      </a:r>
                    </a:p>
                    <a:p>
                      <a:pPr marL="285750" lvl="0" indent="-285750" eaLnBrk="0" fontAlgn="base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None/>
                        <a:defRPr/>
                      </a:pPr>
                      <a:r>
                        <a:rPr lang="en-US" sz="1600" kern="0" dirty="0"/>
                        <a:t>Associated Supplies and Accessories</a:t>
                      </a:r>
                    </a:p>
                    <a:p>
                      <a:pPr marL="285750" lvl="0" indent="-285750" eaLnBrk="0" fontAlgn="base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None/>
                        <a:defRPr/>
                      </a:pPr>
                      <a:r>
                        <a:rPr lang="en-US" sz="1600" kern="0" dirty="0"/>
                        <a:t>Sensors</a:t>
                      </a:r>
                    </a:p>
                    <a:p>
                      <a:pPr marL="285750" lvl="0" indent="-285750" eaLnBrk="0" fontAlgn="base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None/>
                        <a:defRPr/>
                      </a:pPr>
                      <a:r>
                        <a:rPr lang="en-US" sz="1600" kern="0" dirty="0"/>
                        <a:t>Health IT</a:t>
                      </a:r>
                    </a:p>
                  </a:txBody>
                  <a:tcPr marL="18288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5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800" b="1" kern="0" dirty="0"/>
                        <a:t>AV/Conferencing</a:t>
                      </a:r>
                      <a:endParaRPr lang="en-US" sz="1800" b="1" kern="0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pPr marL="285750" lvl="0" indent="-285750" eaLnBrk="0" fontAlgn="base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None/>
                        <a:defRPr/>
                      </a:pPr>
                      <a:r>
                        <a:rPr lang="en-US" sz="1600" kern="0" dirty="0"/>
                        <a:t>A/V Equipment and Accessories</a:t>
                      </a:r>
                    </a:p>
                    <a:p>
                      <a:pPr marL="285750" lvl="0" indent="-285750" eaLnBrk="0" fontAlgn="base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None/>
                        <a:defRPr/>
                      </a:pPr>
                      <a:r>
                        <a:rPr lang="en-US" sz="1600" kern="0" dirty="0"/>
                        <a:t>TVs, Display Monitors, Projectors and Screens</a:t>
                      </a:r>
                      <a:endParaRPr lang="en-US" sz="1600" kern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8288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08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800" b="1" kern="0" dirty="0"/>
                        <a:t>Services</a:t>
                      </a:r>
                      <a:endParaRPr lang="en-US" sz="1800" b="1" kern="0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pPr marL="285750" lvl="0" indent="-285750" algn="l" eaLnBrk="0" fontAlgn="base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None/>
                        <a:defRPr/>
                      </a:pPr>
                      <a:r>
                        <a:rPr lang="en-US" sz="1600" kern="0" dirty="0"/>
                        <a:t>Maintenance / Warranty</a:t>
                      </a:r>
                    </a:p>
                    <a:p>
                      <a:pPr marL="285750" lvl="0" indent="-285750" algn="l" eaLnBrk="0" fontAlgn="base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None/>
                        <a:defRPr/>
                      </a:pPr>
                      <a:r>
                        <a:rPr lang="en-US" sz="1600" kern="0" dirty="0"/>
                        <a:t>Site Planning / Installation</a:t>
                      </a:r>
                    </a:p>
                    <a:p>
                      <a:pPr marL="285750" lvl="0" indent="-285750" algn="l" eaLnBrk="0" fontAlgn="base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None/>
                        <a:defRPr/>
                      </a:pPr>
                      <a:r>
                        <a:rPr lang="en-US" sz="1600" kern="0" dirty="0"/>
                        <a:t>Product</a:t>
                      </a:r>
                      <a:r>
                        <a:rPr lang="en-US" sz="1600" kern="0" baseline="0" dirty="0"/>
                        <a:t>-</a:t>
                      </a:r>
                      <a:r>
                        <a:rPr lang="en-US" sz="1600" kern="0" dirty="0"/>
                        <a:t>Based Training</a:t>
                      </a:r>
                    </a:p>
                    <a:p>
                      <a:pPr marL="285750" lvl="0" indent="-285750" algn="l" eaLnBrk="0" fontAlgn="base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None/>
                        <a:defRPr/>
                      </a:pPr>
                      <a:r>
                        <a:rPr lang="en-US" sz="1600" kern="0" dirty="0"/>
                        <a:t>Product-Based Engineering Services</a:t>
                      </a:r>
                      <a:endParaRPr lang="en-US" sz="1600" kern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8288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245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391" y="244363"/>
            <a:ext cx="7361959" cy="62219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Product/Service Availability</a:t>
            </a:r>
            <a:endParaRPr lang="en-US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2984" y="1084841"/>
            <a:ext cx="7862366" cy="5181735"/>
          </a:xfrm>
        </p:spPr>
        <p:txBody>
          <a:bodyPr tIns="91440" bIns="91440" anchor="t" anchorCtr="0">
            <a:noAutofit/>
          </a:bodyPr>
          <a:lstStyle/>
          <a:p>
            <a:pPr marL="0" indent="0">
              <a:buNone/>
            </a:pPr>
            <a:r>
              <a:rPr lang="en-US" sz="3200" b="1" dirty="0"/>
              <a:t>Dynamic Catalog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‘Catalog by Request’ not ‘Request by Catalog’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Providers and products and services added daily </a:t>
            </a:r>
            <a:endParaRPr lang="en-US" altLang="en-US" sz="2000" dirty="0">
              <a:solidFill>
                <a:srgbClr val="000000"/>
              </a:solidFill>
            </a:endParaRPr>
          </a:p>
          <a:p>
            <a:pPr lvl="2">
              <a:spcBef>
                <a:spcPts val="0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Primarily based on Customer requirements </a:t>
            </a:r>
          </a:p>
          <a:p>
            <a:pPr lvl="2">
              <a:spcBef>
                <a:spcPts val="0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Thousands </a:t>
            </a:r>
            <a:r>
              <a:rPr lang="en-US" sz="1800" dirty="0">
                <a:cs typeface="Calibri" panose="020F0502020204030204" pitchFamily="34" charset="0"/>
              </a:rPr>
              <a:t>of providers (Original Manufacturers and Service Providers)</a:t>
            </a:r>
          </a:p>
          <a:p>
            <a:pPr lvl="2">
              <a:spcBef>
                <a:spcPts val="0"/>
              </a:spcBef>
            </a:pPr>
            <a:r>
              <a:rPr lang="en-US" sz="1800" dirty="0"/>
              <a:t>Millions of Unique Products &amp; Services</a:t>
            </a:r>
          </a:p>
          <a:p>
            <a:pPr lvl="1" eaLnBrk="1" hangingPunct="1">
              <a:spcBef>
                <a:spcPts val="0"/>
              </a:spcBef>
            </a:pPr>
            <a:r>
              <a:rPr lang="en-US" sz="2000" dirty="0"/>
              <a:t>Quotes verified against contract catalog for pricing and availability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altLang="en-US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3200" b="1" dirty="0"/>
              <a:t>Static Catalog 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Contract-level items and pricing in support of Agency requirements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Strategically sourced items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Click to Order functionality or consolidated bundling options</a:t>
            </a:r>
          </a:p>
          <a:p>
            <a:pPr marL="457200" lvl="1" indent="0" eaLnBrk="1" hangingPunct="1">
              <a:spcBef>
                <a:spcPts val="0"/>
              </a:spcBef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F6D4-5649-4EA8-B2CB-E02BF91A433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301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62" y="1432121"/>
            <a:ext cx="8241476" cy="4807272"/>
          </a:xfrm>
        </p:spPr>
        <p:txBody>
          <a:bodyPr tIns="91440" bIns="91440" anchor="t" anchorCtr="0">
            <a:normAutofit fontScale="85000" lnSpcReduction="10000"/>
          </a:bodyPr>
          <a:lstStyle/>
          <a:p>
            <a:pPr lvl="0"/>
            <a:r>
              <a:rPr lang="en-US" dirty="0"/>
              <a:t>Issuing Agency selects a socio-economic group or all (Fair Opportunity).</a:t>
            </a:r>
          </a:p>
          <a:p>
            <a:r>
              <a:rPr lang="en-US" dirty="0"/>
              <a:t>Issuing Agency submits solicitation using the SEWP Tool Set.</a:t>
            </a:r>
          </a:p>
          <a:p>
            <a:pPr lvl="0"/>
            <a:r>
              <a:rPr lang="en-US" dirty="0"/>
              <a:t>Selected Contract Holders access solicitation documentation. </a:t>
            </a:r>
          </a:p>
          <a:p>
            <a:pPr lvl="0"/>
            <a:r>
              <a:rPr lang="en-US" dirty="0"/>
              <a:t>Contract Holders prepare proposal with assistance of business partners and providers.</a:t>
            </a:r>
          </a:p>
          <a:p>
            <a:pPr lvl="0"/>
            <a:r>
              <a:rPr lang="en-US" dirty="0"/>
              <a:t>Contract Holders add solution set to their SEWP Contract via the Technology Refresh process.</a:t>
            </a:r>
          </a:p>
          <a:p>
            <a:pPr lvl="0"/>
            <a:r>
              <a:rPr lang="en-US" dirty="0"/>
              <a:t>Average time solicitation document is on the street is five business days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  <a:p>
            <a:pPr lvl="0"/>
            <a:r>
              <a:rPr lang="en-US" dirty="0"/>
              <a:t>Contract Holder submits Quote and supporting information through the SEWP Tool Set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2865" y="244363"/>
            <a:ext cx="7122485" cy="622192"/>
          </a:xfrm>
        </p:spPr>
        <p:txBody>
          <a:bodyPr>
            <a:noAutofit/>
          </a:bodyPr>
          <a:lstStyle/>
          <a:p>
            <a:pPr algn="ctr"/>
            <a:r>
              <a:rPr lang="en-US" sz="3500" b="1" dirty="0"/>
              <a:t>Typical SEWP Requirements Process</a:t>
            </a:r>
            <a:endParaRPr lang="en-US" sz="35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239393"/>
            <a:ext cx="2057400" cy="365125"/>
          </a:xfrm>
        </p:spPr>
        <p:txBody>
          <a:bodyPr/>
          <a:lstStyle/>
          <a:p>
            <a:fld id="{3B1BF6D4-5649-4EA8-B2CB-E02BF91A433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34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D1E2BB92CBC144967077C2021A537D" ma:contentTypeVersion="14" ma:contentTypeDescription="Create a new document." ma:contentTypeScope="" ma:versionID="a452437eeea92702a2944b3b4eb7b167">
  <xsd:schema xmlns:xsd="http://www.w3.org/2001/XMLSchema" xmlns:xs="http://www.w3.org/2001/XMLSchema" xmlns:p="http://schemas.microsoft.com/office/2006/metadata/properties" xmlns:ns1="http://schemas.microsoft.com/sharepoint/v3" xmlns:ns3="c852713b-0caa-4ac0-ba75-048f00e27b76" xmlns:ns4="a3f7648c-ef34-4383-9913-3e4132c38d7f" targetNamespace="http://schemas.microsoft.com/office/2006/metadata/properties" ma:root="true" ma:fieldsID="1a207a84422d85ce61c95c2c1c63d935" ns1:_="" ns3:_="" ns4:_="">
    <xsd:import namespace="http://schemas.microsoft.com/sharepoint/v3"/>
    <xsd:import namespace="c852713b-0caa-4ac0-ba75-048f00e27b76"/>
    <xsd:import namespace="a3f7648c-ef34-4383-9913-3e4132c38d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1:_ip_UnifiedCompliancePolicyProperties" minOccurs="0"/>
                <xsd:element ref="ns1:_ip_UnifiedCompliancePolicyUIActio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52713b-0caa-4ac0-ba75-048f00e27b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f7648c-ef34-4383-9913-3e4132c38d7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E464F3-DE79-4E27-9BCE-375F27A6D8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852713b-0caa-4ac0-ba75-048f00e27b76"/>
    <ds:schemaRef ds:uri="a3f7648c-ef34-4383-9913-3e4132c38d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2BEB4B-3BEB-4491-BCCD-695EF79FBBED}">
  <ds:schemaRefs>
    <ds:schemaRef ds:uri="http://schemas.microsoft.com/sharepoint/v3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www.w3.org/XML/1998/namespace"/>
    <ds:schemaRef ds:uri="a3f7648c-ef34-4383-9913-3e4132c38d7f"/>
    <ds:schemaRef ds:uri="c852713b-0caa-4ac0-ba75-048f00e27b76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AB9D263-D475-4256-9020-0DF4C8F4AB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9074</TotalTime>
  <Words>1352</Words>
  <Application>Microsoft Office PowerPoint</Application>
  <PresentationFormat>On-screen Show (4:3)</PresentationFormat>
  <Paragraphs>190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Times</vt:lpstr>
      <vt:lpstr>Wingdings</vt:lpstr>
      <vt:lpstr>Office Theme</vt:lpstr>
      <vt:lpstr>1_Office Theme</vt:lpstr>
      <vt:lpstr>Solutions for Enterprise-Wide Procurement   Reverse Industry Presentation</vt:lpstr>
      <vt:lpstr>Welcome</vt:lpstr>
      <vt:lpstr>Purpose / Expectations</vt:lpstr>
      <vt:lpstr>What is SEWP?</vt:lpstr>
      <vt:lpstr>SEWP PMO Customer Role</vt:lpstr>
      <vt:lpstr>SEWP PMO Industry Role</vt:lpstr>
      <vt:lpstr>What can be procured through SEWP V?</vt:lpstr>
      <vt:lpstr>Product/Service Availability</vt:lpstr>
      <vt:lpstr>Typical SEWP Requirements Process</vt:lpstr>
      <vt:lpstr>SEWP Growth</vt:lpstr>
      <vt:lpstr>What makes SEWP Hot?  </vt:lpstr>
      <vt:lpstr>SEWP V </vt:lpstr>
      <vt:lpstr>SEWP VI Consideration</vt:lpstr>
      <vt:lpstr>SEWP VI Next steps</vt:lpstr>
      <vt:lpstr>Call to Action!</vt:lpstr>
      <vt:lpstr>Initial Feedback Points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Visnansky, Gina M (GSFC-703.0)[ASRC PRIMUS SOLUTIONS]</dc:creator>
  <cp:lastModifiedBy>Graziano, John C. (GSFC-703.H)[Halvik Corp]</cp:lastModifiedBy>
  <cp:revision>130</cp:revision>
  <dcterms:created xsi:type="dcterms:W3CDTF">2014-06-30T16:46:26Z</dcterms:created>
  <dcterms:modified xsi:type="dcterms:W3CDTF">2022-11-21T15:12:37Z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0x0101002BD1E2BB92CBC144967077C2021A537D</vt:lpwstr>
  </property>
</Properties>
</file>