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DBFBEE-CD9E-4767-8E87-3865C07CDB75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921DB5-2036-420F-B2F8-B0D8AE1E3891}">
      <dgm:prSet phldrT="[Text]"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Develop a cadre of IT procuring experts, familiar with IT terminology and best practices </a:t>
          </a:r>
          <a:endParaRPr lang="en-US" b="0" dirty="0"/>
        </a:p>
      </dgm:t>
    </dgm:pt>
    <dgm:pt modelId="{D778F3D2-5ACB-4753-88A9-9642A969F522}" type="parTrans" cxnId="{D4CE7D6B-F209-4BE0-B061-F1C7E89A455F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6CF84A28-2EDD-4576-BAFD-B7A93C950DD4}" type="sibTrans" cxnId="{D4CE7D6B-F209-4BE0-B061-F1C7E89A455F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BC863327-67CB-4295-89FE-3025E252BCCD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Leverage best practices from industry and other Agencies</a:t>
          </a:r>
        </a:p>
      </dgm:t>
    </dgm:pt>
    <dgm:pt modelId="{E0F6670F-A707-4839-806A-0D8D928316CA}" type="parTrans" cxnId="{811CAA76-AA08-4631-AF8C-8ED593966DE5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3239E596-037B-4B25-9183-CF2FEF570348}" type="sibTrans" cxnId="{811CAA76-AA08-4631-AF8C-8ED593966DE5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81E8F72F-CA4B-45A3-99B5-AD8D1357517B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Staff trained and certified in the Digital IT Acquisition Professional Course</a:t>
          </a:r>
        </a:p>
      </dgm:t>
    </dgm:pt>
    <dgm:pt modelId="{D1424D03-975A-420A-8F69-B01E05899EF9}" type="parTrans" cxnId="{93947EBC-D900-445C-8EBE-8FBF741D833C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0B6E8478-E125-486E-B2F8-C51389B806E4}" type="sibTrans" cxnId="{93947EBC-D900-445C-8EBE-8FBF741D833C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141A27CB-1FB5-4563-A06A-FA9481FE32DB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Leverage knowledge of IT CORs and creating space for collaboration and training</a:t>
          </a:r>
        </a:p>
      </dgm:t>
    </dgm:pt>
    <dgm:pt modelId="{A571859C-59C6-4B3A-8C56-1C7AAF43FE43}" type="parTrans" cxnId="{A8B2842B-59BA-48B2-AF07-91889411A312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BA2CF037-3621-42D9-959F-37EDB8B53E94}" type="sibTrans" cxnId="{A8B2842B-59BA-48B2-AF07-91889411A312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0A5A1C1E-5E59-49BB-B2B8-424880A66C61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Create a common internal (NASA Stakeholders) &amp; external (industry) experience </a:t>
          </a:r>
        </a:p>
      </dgm:t>
    </dgm:pt>
    <dgm:pt modelId="{82890815-503B-45D8-9BD8-E0E7E096B5D2}" type="parTrans" cxnId="{DE1EF523-07F8-4954-9717-686A588B342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F73EB033-C73B-47AA-9F64-076905E7EE6E}" type="sibTrans" cxnId="{DE1EF523-07F8-4954-9717-686A588B342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31E4CE73-88A4-4E10-9A3F-E4A9DC8E16C7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Leverage economy of scale </a:t>
          </a:r>
        </a:p>
      </dgm:t>
    </dgm:pt>
    <dgm:pt modelId="{DD0311FD-A6A4-4307-9A30-EE55F1C3DE07}" type="parTrans" cxnId="{D4975F6F-2EB3-4510-A40A-26311A1EB24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108FD583-0C83-425C-B2EE-6775304E1196}" type="sibTrans" cxnId="{D4975F6F-2EB3-4510-A40A-26311A1EB24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2290F4D3-F602-4819-9BD1-46E568DBE745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Create a standard approach to IT procurements </a:t>
          </a:r>
        </a:p>
      </dgm:t>
    </dgm:pt>
    <dgm:pt modelId="{2C712CB2-1277-4528-9414-85A5DDAEF4AA}" type="parTrans" cxnId="{5EB8FAAC-92F6-4E48-89C6-60B46673411B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59577069-A03B-4305-B683-0AA25B747A2D}" type="sibTrans" cxnId="{5EB8FAAC-92F6-4E48-89C6-60B46673411B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3FB45001-E554-489C-B9CD-F63C3335144D}">
      <dgm:prSet/>
      <dgm:spPr/>
      <dgm:t>
        <a:bodyPr/>
        <a:lstStyle/>
        <a:p>
          <a:r>
            <a:rPr lang="en-US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Streamline and reduce lead time</a:t>
          </a:r>
        </a:p>
      </dgm:t>
    </dgm:pt>
    <dgm:pt modelId="{07BB0429-FB62-4881-BCF3-57EC3A1ACEC0}" type="parTrans" cxnId="{D5F1F695-CC46-4092-B3C5-B3BEC5FD4897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DD6C7992-E707-49DF-AF84-6DC7DF930B5A}" type="sibTrans" cxnId="{D5F1F695-CC46-4092-B3C5-B3BEC5FD4897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ACFB2044-7804-440F-9117-69677EDA8274}">
      <dgm:prSet/>
      <dgm:spPr/>
      <dgm:t>
        <a:bodyPr/>
        <a:lstStyle/>
        <a:p>
          <a:r>
            <a:rPr lang="en-US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Simplify procurement process</a:t>
          </a:r>
        </a:p>
      </dgm:t>
    </dgm:pt>
    <dgm:pt modelId="{3F0A6E04-B129-4B61-B27D-18259AA24288}" type="parTrans" cxnId="{D254705C-9456-4E1E-A5BD-CE2F794EE9BF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88C68CD8-96F2-4E59-80EC-EBB13D01826E}" type="sibTrans" cxnId="{D254705C-9456-4E1E-A5BD-CE2F794EE9BF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F79B35FE-C69A-47B0-9626-31AA397A5703}">
      <dgm:prSet/>
      <dgm:spPr/>
      <dgm:t>
        <a:bodyPr/>
        <a:lstStyle/>
        <a:p>
          <a:r>
            <a:rPr lang="en-US" b="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Improve Agency’s IT Spend under Management Spend in the tier 1 through tier 3 categories.</a:t>
          </a:r>
        </a:p>
      </dgm:t>
    </dgm:pt>
    <dgm:pt modelId="{BD7AD3EF-02A3-4592-917F-80A7AFB6E227}" type="parTrans" cxnId="{3058388A-1B2E-4098-A8F1-56F348B6DDD0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A0C65585-948B-4973-9EC6-287AE6A2E8DB}" type="sibTrans" cxnId="{3058388A-1B2E-4098-A8F1-56F348B6DDD0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55A9245F-57FB-4DA7-B2B0-44E52ECB8E58}" type="pres">
      <dgm:prSet presAssocID="{13DBFBEE-CD9E-4767-8E87-3865C07CDB75}" presName="linear" presStyleCnt="0">
        <dgm:presLayoutVars>
          <dgm:animLvl val="lvl"/>
          <dgm:resizeHandles val="exact"/>
        </dgm:presLayoutVars>
      </dgm:prSet>
      <dgm:spPr/>
    </dgm:pt>
    <dgm:pt modelId="{AA4B6496-6CAF-496F-AA4E-DCE627AF4267}" type="pres">
      <dgm:prSet presAssocID="{01921DB5-2036-420F-B2F8-B0D8AE1E3891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F3D8E04F-26A7-4CFD-BB57-5BF6687F8D59}" type="pres">
      <dgm:prSet presAssocID="{6CF84A28-2EDD-4576-BAFD-B7A93C950DD4}" presName="spacer" presStyleCnt="0"/>
      <dgm:spPr/>
    </dgm:pt>
    <dgm:pt modelId="{D935FAB0-176F-4CAB-9596-2FA209FDBB60}" type="pres">
      <dgm:prSet presAssocID="{BC863327-67CB-4295-89FE-3025E252BCCD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2913F623-2017-404F-ADF5-4B88CAC2CCCC}" type="pres">
      <dgm:prSet presAssocID="{3239E596-037B-4B25-9183-CF2FEF570348}" presName="spacer" presStyleCnt="0"/>
      <dgm:spPr/>
    </dgm:pt>
    <dgm:pt modelId="{0949D02A-FBDB-4750-AC29-7DE28AE1C2DE}" type="pres">
      <dgm:prSet presAssocID="{81E8F72F-CA4B-45A3-99B5-AD8D1357517B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8D7F8F74-C2E5-4DDA-9638-D7E9125B10F8}" type="pres">
      <dgm:prSet presAssocID="{0B6E8478-E125-486E-B2F8-C51389B806E4}" presName="spacer" presStyleCnt="0"/>
      <dgm:spPr/>
    </dgm:pt>
    <dgm:pt modelId="{3AE2CA5D-039A-4FB4-A00A-B2A035C63449}" type="pres">
      <dgm:prSet presAssocID="{141A27CB-1FB5-4563-A06A-FA9481FE32DB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85B12824-52B7-403A-A58D-8E8D5737236C}" type="pres">
      <dgm:prSet presAssocID="{BA2CF037-3621-42D9-959F-37EDB8B53E94}" presName="spacer" presStyleCnt="0"/>
      <dgm:spPr/>
    </dgm:pt>
    <dgm:pt modelId="{A1F72445-7304-4AC7-9F6E-E8B5265DED12}" type="pres">
      <dgm:prSet presAssocID="{0A5A1C1E-5E59-49BB-B2B8-424880A66C61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38939A7C-4859-4522-B7EF-CEEE29ACA06C}" type="pres">
      <dgm:prSet presAssocID="{F73EB033-C73B-47AA-9F64-076905E7EE6E}" presName="spacer" presStyleCnt="0"/>
      <dgm:spPr/>
    </dgm:pt>
    <dgm:pt modelId="{919BD984-795F-4815-B34F-4C7F95163A75}" type="pres">
      <dgm:prSet presAssocID="{31E4CE73-88A4-4E10-9A3F-E4A9DC8E16C7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0E48ED2E-EFDB-4504-9DD1-1857C9E7E2C0}" type="pres">
      <dgm:prSet presAssocID="{108FD583-0C83-425C-B2EE-6775304E1196}" presName="spacer" presStyleCnt="0"/>
      <dgm:spPr/>
    </dgm:pt>
    <dgm:pt modelId="{C2977B8A-0344-481A-844C-166FD528432B}" type="pres">
      <dgm:prSet presAssocID="{2290F4D3-F602-4819-9BD1-46E568DBE745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79863BEA-780C-4AD6-B462-689A8288DF4C}" type="pres">
      <dgm:prSet presAssocID="{59577069-A03B-4305-B683-0AA25B747A2D}" presName="spacer" presStyleCnt="0"/>
      <dgm:spPr/>
    </dgm:pt>
    <dgm:pt modelId="{9BA20212-795C-4C3A-8B91-65DE0D6711DB}" type="pres">
      <dgm:prSet presAssocID="{3FB45001-E554-489C-B9CD-F63C3335144D}" presName="parentText" presStyleLbl="node1" presStyleIdx="7" presStyleCnt="10" custLinFactNeighborX="-38023" custLinFactNeighborY="-31759">
        <dgm:presLayoutVars>
          <dgm:chMax val="0"/>
          <dgm:bulletEnabled val="1"/>
        </dgm:presLayoutVars>
      </dgm:prSet>
      <dgm:spPr/>
    </dgm:pt>
    <dgm:pt modelId="{C0C2DB92-9EEE-405D-A956-60B34E50CEFC}" type="pres">
      <dgm:prSet presAssocID="{DD6C7992-E707-49DF-AF84-6DC7DF930B5A}" presName="spacer" presStyleCnt="0"/>
      <dgm:spPr/>
    </dgm:pt>
    <dgm:pt modelId="{39B78F1C-8B6C-4F42-9A04-FB478361B783}" type="pres">
      <dgm:prSet presAssocID="{ACFB2044-7804-440F-9117-69677EDA8274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715EE2E6-2C82-4B1F-A474-3B88903DB853}" type="pres">
      <dgm:prSet presAssocID="{88C68CD8-96F2-4E59-80EC-EBB13D01826E}" presName="spacer" presStyleCnt="0"/>
      <dgm:spPr/>
    </dgm:pt>
    <dgm:pt modelId="{BE704064-682F-41C6-A0DC-AE0E26D1715C}" type="pres">
      <dgm:prSet presAssocID="{F79B35FE-C69A-47B0-9626-31AA397A5703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E5EF0201-F991-4097-9110-896493F1E202}" type="presOf" srcId="{31E4CE73-88A4-4E10-9A3F-E4A9DC8E16C7}" destId="{919BD984-795F-4815-B34F-4C7F95163A75}" srcOrd="0" destOrd="0" presId="urn:microsoft.com/office/officeart/2005/8/layout/vList2"/>
    <dgm:cxn modelId="{7B3DCD15-4FE5-4D4A-BF27-9A44051125CD}" type="presOf" srcId="{0A5A1C1E-5E59-49BB-B2B8-424880A66C61}" destId="{A1F72445-7304-4AC7-9F6E-E8B5265DED12}" srcOrd="0" destOrd="0" presId="urn:microsoft.com/office/officeart/2005/8/layout/vList2"/>
    <dgm:cxn modelId="{DE1EF523-07F8-4954-9717-686A588B3426}" srcId="{13DBFBEE-CD9E-4767-8E87-3865C07CDB75}" destId="{0A5A1C1E-5E59-49BB-B2B8-424880A66C61}" srcOrd="4" destOrd="0" parTransId="{82890815-503B-45D8-9BD8-E0E7E096B5D2}" sibTransId="{F73EB033-C73B-47AA-9F64-076905E7EE6E}"/>
    <dgm:cxn modelId="{A8B2842B-59BA-48B2-AF07-91889411A312}" srcId="{13DBFBEE-CD9E-4767-8E87-3865C07CDB75}" destId="{141A27CB-1FB5-4563-A06A-FA9481FE32DB}" srcOrd="3" destOrd="0" parTransId="{A571859C-59C6-4B3A-8C56-1C7AAF43FE43}" sibTransId="{BA2CF037-3621-42D9-959F-37EDB8B53E94}"/>
    <dgm:cxn modelId="{D254705C-9456-4E1E-A5BD-CE2F794EE9BF}" srcId="{13DBFBEE-CD9E-4767-8E87-3865C07CDB75}" destId="{ACFB2044-7804-440F-9117-69677EDA8274}" srcOrd="8" destOrd="0" parTransId="{3F0A6E04-B129-4B61-B27D-18259AA24288}" sibTransId="{88C68CD8-96F2-4E59-80EC-EBB13D01826E}"/>
    <dgm:cxn modelId="{98C9674B-0172-4433-9AAC-456A3C52E22D}" type="presOf" srcId="{81E8F72F-CA4B-45A3-99B5-AD8D1357517B}" destId="{0949D02A-FBDB-4750-AC29-7DE28AE1C2DE}" srcOrd="0" destOrd="0" presId="urn:microsoft.com/office/officeart/2005/8/layout/vList2"/>
    <dgm:cxn modelId="{D4CE7D6B-F209-4BE0-B061-F1C7E89A455F}" srcId="{13DBFBEE-CD9E-4767-8E87-3865C07CDB75}" destId="{01921DB5-2036-420F-B2F8-B0D8AE1E3891}" srcOrd="0" destOrd="0" parTransId="{D778F3D2-5ACB-4753-88A9-9642A969F522}" sibTransId="{6CF84A28-2EDD-4576-BAFD-B7A93C950DD4}"/>
    <dgm:cxn modelId="{D4975F6F-2EB3-4510-A40A-26311A1EB246}" srcId="{13DBFBEE-CD9E-4767-8E87-3865C07CDB75}" destId="{31E4CE73-88A4-4E10-9A3F-E4A9DC8E16C7}" srcOrd="5" destOrd="0" parTransId="{DD0311FD-A6A4-4307-9A30-EE55F1C3DE07}" sibTransId="{108FD583-0C83-425C-B2EE-6775304E1196}"/>
    <dgm:cxn modelId="{811CAA76-AA08-4631-AF8C-8ED593966DE5}" srcId="{13DBFBEE-CD9E-4767-8E87-3865C07CDB75}" destId="{BC863327-67CB-4295-89FE-3025E252BCCD}" srcOrd="1" destOrd="0" parTransId="{E0F6670F-A707-4839-806A-0D8D928316CA}" sibTransId="{3239E596-037B-4B25-9183-CF2FEF570348}"/>
    <dgm:cxn modelId="{72146582-644C-490D-AC8B-6D3033CADB20}" type="presOf" srcId="{141A27CB-1FB5-4563-A06A-FA9481FE32DB}" destId="{3AE2CA5D-039A-4FB4-A00A-B2A035C63449}" srcOrd="0" destOrd="0" presId="urn:microsoft.com/office/officeart/2005/8/layout/vList2"/>
    <dgm:cxn modelId="{3058388A-1B2E-4098-A8F1-56F348B6DDD0}" srcId="{13DBFBEE-CD9E-4767-8E87-3865C07CDB75}" destId="{F79B35FE-C69A-47B0-9626-31AA397A5703}" srcOrd="9" destOrd="0" parTransId="{BD7AD3EF-02A3-4592-917F-80A7AFB6E227}" sibTransId="{A0C65585-948B-4973-9EC6-287AE6A2E8DB}"/>
    <dgm:cxn modelId="{D5F1F695-CC46-4092-B3C5-B3BEC5FD4897}" srcId="{13DBFBEE-CD9E-4767-8E87-3865C07CDB75}" destId="{3FB45001-E554-489C-B9CD-F63C3335144D}" srcOrd="7" destOrd="0" parTransId="{07BB0429-FB62-4881-BCF3-57EC3A1ACEC0}" sibTransId="{DD6C7992-E707-49DF-AF84-6DC7DF930B5A}"/>
    <dgm:cxn modelId="{101D9299-913F-4B06-A562-47DDC6E16FDB}" type="presOf" srcId="{F79B35FE-C69A-47B0-9626-31AA397A5703}" destId="{BE704064-682F-41C6-A0DC-AE0E26D1715C}" srcOrd="0" destOrd="0" presId="urn:microsoft.com/office/officeart/2005/8/layout/vList2"/>
    <dgm:cxn modelId="{D8A8799C-4852-43F8-9513-652E0E027171}" type="presOf" srcId="{13DBFBEE-CD9E-4767-8E87-3865C07CDB75}" destId="{55A9245F-57FB-4DA7-B2B0-44E52ECB8E58}" srcOrd="0" destOrd="0" presId="urn:microsoft.com/office/officeart/2005/8/layout/vList2"/>
    <dgm:cxn modelId="{7DCA1D9D-F289-4EE7-8AD0-59350023FF2D}" type="presOf" srcId="{BC863327-67CB-4295-89FE-3025E252BCCD}" destId="{D935FAB0-176F-4CAB-9596-2FA209FDBB60}" srcOrd="0" destOrd="0" presId="urn:microsoft.com/office/officeart/2005/8/layout/vList2"/>
    <dgm:cxn modelId="{5EB8FAAC-92F6-4E48-89C6-60B46673411B}" srcId="{13DBFBEE-CD9E-4767-8E87-3865C07CDB75}" destId="{2290F4D3-F602-4819-9BD1-46E568DBE745}" srcOrd="6" destOrd="0" parTransId="{2C712CB2-1277-4528-9414-85A5DDAEF4AA}" sibTransId="{59577069-A03B-4305-B683-0AA25B747A2D}"/>
    <dgm:cxn modelId="{6D92E9B1-7EF8-4080-A2F7-67C0E22D8784}" type="presOf" srcId="{ACFB2044-7804-440F-9117-69677EDA8274}" destId="{39B78F1C-8B6C-4F42-9A04-FB478361B783}" srcOrd="0" destOrd="0" presId="urn:microsoft.com/office/officeart/2005/8/layout/vList2"/>
    <dgm:cxn modelId="{93947EBC-D900-445C-8EBE-8FBF741D833C}" srcId="{13DBFBEE-CD9E-4767-8E87-3865C07CDB75}" destId="{81E8F72F-CA4B-45A3-99B5-AD8D1357517B}" srcOrd="2" destOrd="0" parTransId="{D1424D03-975A-420A-8F69-B01E05899EF9}" sibTransId="{0B6E8478-E125-486E-B2F8-C51389B806E4}"/>
    <dgm:cxn modelId="{CCC6D5E0-72E1-42B0-BF77-9863F1F57E5A}" type="presOf" srcId="{3FB45001-E554-489C-B9CD-F63C3335144D}" destId="{9BA20212-795C-4C3A-8B91-65DE0D6711DB}" srcOrd="0" destOrd="0" presId="urn:microsoft.com/office/officeart/2005/8/layout/vList2"/>
    <dgm:cxn modelId="{B67023E8-11EB-4373-A6EA-3D836C9BEC83}" type="presOf" srcId="{2290F4D3-F602-4819-9BD1-46E568DBE745}" destId="{C2977B8A-0344-481A-844C-166FD528432B}" srcOrd="0" destOrd="0" presId="urn:microsoft.com/office/officeart/2005/8/layout/vList2"/>
    <dgm:cxn modelId="{5D202AF3-EA3D-4CCA-84CE-318C8D5B1288}" type="presOf" srcId="{01921DB5-2036-420F-B2F8-B0D8AE1E3891}" destId="{AA4B6496-6CAF-496F-AA4E-DCE627AF4267}" srcOrd="0" destOrd="0" presId="urn:microsoft.com/office/officeart/2005/8/layout/vList2"/>
    <dgm:cxn modelId="{3DEF68BA-A65B-4BD1-8DED-6AE93473B4C4}" type="presParOf" srcId="{55A9245F-57FB-4DA7-B2B0-44E52ECB8E58}" destId="{AA4B6496-6CAF-496F-AA4E-DCE627AF4267}" srcOrd="0" destOrd="0" presId="urn:microsoft.com/office/officeart/2005/8/layout/vList2"/>
    <dgm:cxn modelId="{0E2FED86-9724-4DDA-9E3A-77D17E3B671A}" type="presParOf" srcId="{55A9245F-57FB-4DA7-B2B0-44E52ECB8E58}" destId="{F3D8E04F-26A7-4CFD-BB57-5BF6687F8D59}" srcOrd="1" destOrd="0" presId="urn:microsoft.com/office/officeart/2005/8/layout/vList2"/>
    <dgm:cxn modelId="{2C2D80EF-A48E-48B1-BC13-C9BC192119C3}" type="presParOf" srcId="{55A9245F-57FB-4DA7-B2B0-44E52ECB8E58}" destId="{D935FAB0-176F-4CAB-9596-2FA209FDBB60}" srcOrd="2" destOrd="0" presId="urn:microsoft.com/office/officeart/2005/8/layout/vList2"/>
    <dgm:cxn modelId="{50C888D7-C7DC-4B4B-B054-552FDE0BA9CF}" type="presParOf" srcId="{55A9245F-57FB-4DA7-B2B0-44E52ECB8E58}" destId="{2913F623-2017-404F-ADF5-4B88CAC2CCCC}" srcOrd="3" destOrd="0" presId="urn:microsoft.com/office/officeart/2005/8/layout/vList2"/>
    <dgm:cxn modelId="{0DD10B0E-6B4B-4889-B25A-3DA0CAF2CD16}" type="presParOf" srcId="{55A9245F-57FB-4DA7-B2B0-44E52ECB8E58}" destId="{0949D02A-FBDB-4750-AC29-7DE28AE1C2DE}" srcOrd="4" destOrd="0" presId="urn:microsoft.com/office/officeart/2005/8/layout/vList2"/>
    <dgm:cxn modelId="{F1E98544-AA37-49F0-A862-787DC8AE8077}" type="presParOf" srcId="{55A9245F-57FB-4DA7-B2B0-44E52ECB8E58}" destId="{8D7F8F74-C2E5-4DDA-9638-D7E9125B10F8}" srcOrd="5" destOrd="0" presId="urn:microsoft.com/office/officeart/2005/8/layout/vList2"/>
    <dgm:cxn modelId="{53E17831-6582-4EB8-9D69-A9E512377F15}" type="presParOf" srcId="{55A9245F-57FB-4DA7-B2B0-44E52ECB8E58}" destId="{3AE2CA5D-039A-4FB4-A00A-B2A035C63449}" srcOrd="6" destOrd="0" presId="urn:microsoft.com/office/officeart/2005/8/layout/vList2"/>
    <dgm:cxn modelId="{B0FC8DBC-3A0C-4ED5-B1DC-40DE704835DC}" type="presParOf" srcId="{55A9245F-57FB-4DA7-B2B0-44E52ECB8E58}" destId="{85B12824-52B7-403A-A58D-8E8D5737236C}" srcOrd="7" destOrd="0" presId="urn:microsoft.com/office/officeart/2005/8/layout/vList2"/>
    <dgm:cxn modelId="{DFA3FAE4-7631-4CFD-BFE2-2F65AFCCD763}" type="presParOf" srcId="{55A9245F-57FB-4DA7-B2B0-44E52ECB8E58}" destId="{A1F72445-7304-4AC7-9F6E-E8B5265DED12}" srcOrd="8" destOrd="0" presId="urn:microsoft.com/office/officeart/2005/8/layout/vList2"/>
    <dgm:cxn modelId="{DF8A5A09-A607-4435-B0A6-2B20578EEBB6}" type="presParOf" srcId="{55A9245F-57FB-4DA7-B2B0-44E52ECB8E58}" destId="{38939A7C-4859-4522-B7EF-CEEE29ACA06C}" srcOrd="9" destOrd="0" presId="urn:microsoft.com/office/officeart/2005/8/layout/vList2"/>
    <dgm:cxn modelId="{97C7C82F-4422-410C-983F-3D001F8A69E0}" type="presParOf" srcId="{55A9245F-57FB-4DA7-B2B0-44E52ECB8E58}" destId="{919BD984-795F-4815-B34F-4C7F95163A75}" srcOrd="10" destOrd="0" presId="urn:microsoft.com/office/officeart/2005/8/layout/vList2"/>
    <dgm:cxn modelId="{C37BC604-7676-4592-93C7-F75610F399D8}" type="presParOf" srcId="{55A9245F-57FB-4DA7-B2B0-44E52ECB8E58}" destId="{0E48ED2E-EFDB-4504-9DD1-1857C9E7E2C0}" srcOrd="11" destOrd="0" presId="urn:microsoft.com/office/officeart/2005/8/layout/vList2"/>
    <dgm:cxn modelId="{EB70E1AD-D4E8-4D19-A943-1D34CC36CD4C}" type="presParOf" srcId="{55A9245F-57FB-4DA7-B2B0-44E52ECB8E58}" destId="{C2977B8A-0344-481A-844C-166FD528432B}" srcOrd="12" destOrd="0" presId="urn:microsoft.com/office/officeart/2005/8/layout/vList2"/>
    <dgm:cxn modelId="{260ECA34-AA6E-4069-98F5-6D6202C07000}" type="presParOf" srcId="{55A9245F-57FB-4DA7-B2B0-44E52ECB8E58}" destId="{79863BEA-780C-4AD6-B462-689A8288DF4C}" srcOrd="13" destOrd="0" presId="urn:microsoft.com/office/officeart/2005/8/layout/vList2"/>
    <dgm:cxn modelId="{93209AA6-0F92-46CB-B04D-4B26CB9C0C6B}" type="presParOf" srcId="{55A9245F-57FB-4DA7-B2B0-44E52ECB8E58}" destId="{9BA20212-795C-4C3A-8B91-65DE0D6711DB}" srcOrd="14" destOrd="0" presId="urn:microsoft.com/office/officeart/2005/8/layout/vList2"/>
    <dgm:cxn modelId="{30E39BA0-06FE-4B9B-BCC2-7EB3349B2C1D}" type="presParOf" srcId="{55A9245F-57FB-4DA7-B2B0-44E52ECB8E58}" destId="{C0C2DB92-9EEE-405D-A956-60B34E50CEFC}" srcOrd="15" destOrd="0" presId="urn:microsoft.com/office/officeart/2005/8/layout/vList2"/>
    <dgm:cxn modelId="{EB77DD99-72B4-4E04-9577-542EC42A46E0}" type="presParOf" srcId="{55A9245F-57FB-4DA7-B2B0-44E52ECB8E58}" destId="{39B78F1C-8B6C-4F42-9A04-FB478361B783}" srcOrd="16" destOrd="0" presId="urn:microsoft.com/office/officeart/2005/8/layout/vList2"/>
    <dgm:cxn modelId="{B18445A5-9EC2-477D-B098-7632ABBFF916}" type="presParOf" srcId="{55A9245F-57FB-4DA7-B2B0-44E52ECB8E58}" destId="{715EE2E6-2C82-4B1F-A474-3B88903DB853}" srcOrd="17" destOrd="0" presId="urn:microsoft.com/office/officeart/2005/8/layout/vList2"/>
    <dgm:cxn modelId="{D7A00F30-B332-42B3-B882-8D3EFE4F3916}" type="presParOf" srcId="{55A9245F-57FB-4DA7-B2B0-44E52ECB8E58}" destId="{BE704064-682F-41C6-A0DC-AE0E26D1715C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B6496-6CAF-496F-AA4E-DCE627AF4267}">
      <dsp:nvSpPr>
        <dsp:cNvPr id="0" name=""/>
        <dsp:cNvSpPr/>
      </dsp:nvSpPr>
      <dsp:spPr>
        <a:xfrm>
          <a:off x="0" y="24634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Develop a cadre of IT procuring experts, familiar with IT terminology and best practices </a:t>
          </a:r>
          <a:endParaRPr lang="en-US" sz="800" b="0" kern="1200" dirty="0"/>
        </a:p>
      </dsp:txBody>
      <dsp:txXfrm>
        <a:off x="21475" y="267816"/>
        <a:ext cx="1888165" cy="396970"/>
      </dsp:txXfrm>
    </dsp:sp>
    <dsp:sp modelId="{D935FAB0-176F-4CAB-9596-2FA209FDBB60}">
      <dsp:nvSpPr>
        <dsp:cNvPr id="0" name=""/>
        <dsp:cNvSpPr/>
      </dsp:nvSpPr>
      <dsp:spPr>
        <a:xfrm>
          <a:off x="0" y="70930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Leverage best practices from industry and other Agencies</a:t>
          </a:r>
        </a:p>
      </dsp:txBody>
      <dsp:txXfrm>
        <a:off x="21475" y="730776"/>
        <a:ext cx="1888165" cy="396970"/>
      </dsp:txXfrm>
    </dsp:sp>
    <dsp:sp modelId="{0949D02A-FBDB-4750-AC29-7DE28AE1C2DE}">
      <dsp:nvSpPr>
        <dsp:cNvPr id="0" name=""/>
        <dsp:cNvSpPr/>
      </dsp:nvSpPr>
      <dsp:spPr>
        <a:xfrm>
          <a:off x="0" y="117226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Staff trained and certified in the Digital IT Acquisition Professional Course</a:t>
          </a:r>
        </a:p>
      </dsp:txBody>
      <dsp:txXfrm>
        <a:off x="21475" y="1193736"/>
        <a:ext cx="1888165" cy="396970"/>
      </dsp:txXfrm>
    </dsp:sp>
    <dsp:sp modelId="{3AE2CA5D-039A-4FB4-A00A-B2A035C63449}">
      <dsp:nvSpPr>
        <dsp:cNvPr id="0" name=""/>
        <dsp:cNvSpPr/>
      </dsp:nvSpPr>
      <dsp:spPr>
        <a:xfrm>
          <a:off x="0" y="163522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Leverage knowledge of IT CORs and creating space for collaboration and training</a:t>
          </a:r>
        </a:p>
      </dsp:txBody>
      <dsp:txXfrm>
        <a:off x="21475" y="1656696"/>
        <a:ext cx="1888165" cy="396970"/>
      </dsp:txXfrm>
    </dsp:sp>
    <dsp:sp modelId="{A1F72445-7304-4AC7-9F6E-E8B5265DED12}">
      <dsp:nvSpPr>
        <dsp:cNvPr id="0" name=""/>
        <dsp:cNvSpPr/>
      </dsp:nvSpPr>
      <dsp:spPr>
        <a:xfrm>
          <a:off x="0" y="209818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Create a common internal (NASA Stakeholders) &amp; external (industry) experience </a:t>
          </a:r>
        </a:p>
      </dsp:txBody>
      <dsp:txXfrm>
        <a:off x="21475" y="2119656"/>
        <a:ext cx="1888165" cy="396970"/>
      </dsp:txXfrm>
    </dsp:sp>
    <dsp:sp modelId="{919BD984-795F-4815-B34F-4C7F95163A75}">
      <dsp:nvSpPr>
        <dsp:cNvPr id="0" name=""/>
        <dsp:cNvSpPr/>
      </dsp:nvSpPr>
      <dsp:spPr>
        <a:xfrm>
          <a:off x="0" y="256114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Leverage economy of scale </a:t>
          </a:r>
        </a:p>
      </dsp:txBody>
      <dsp:txXfrm>
        <a:off x="21475" y="2582616"/>
        <a:ext cx="1888165" cy="396970"/>
      </dsp:txXfrm>
    </dsp:sp>
    <dsp:sp modelId="{C2977B8A-0344-481A-844C-166FD528432B}">
      <dsp:nvSpPr>
        <dsp:cNvPr id="0" name=""/>
        <dsp:cNvSpPr/>
      </dsp:nvSpPr>
      <dsp:spPr>
        <a:xfrm>
          <a:off x="0" y="302410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Create a standard approach to IT procurements </a:t>
          </a:r>
        </a:p>
      </dsp:txBody>
      <dsp:txXfrm>
        <a:off x="21475" y="3045576"/>
        <a:ext cx="1888165" cy="396970"/>
      </dsp:txXfrm>
    </dsp:sp>
    <dsp:sp modelId="{9BA20212-795C-4C3A-8B91-65DE0D6711DB}">
      <dsp:nvSpPr>
        <dsp:cNvPr id="0" name=""/>
        <dsp:cNvSpPr/>
      </dsp:nvSpPr>
      <dsp:spPr>
        <a:xfrm>
          <a:off x="0" y="3479743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Streamline and reduce lead time</a:t>
          </a:r>
        </a:p>
      </dsp:txBody>
      <dsp:txXfrm>
        <a:off x="21475" y="3501218"/>
        <a:ext cx="1888165" cy="396970"/>
      </dsp:txXfrm>
    </dsp:sp>
    <dsp:sp modelId="{39B78F1C-8B6C-4F42-9A04-FB478361B783}">
      <dsp:nvSpPr>
        <dsp:cNvPr id="0" name=""/>
        <dsp:cNvSpPr/>
      </dsp:nvSpPr>
      <dsp:spPr>
        <a:xfrm>
          <a:off x="0" y="395002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Simplify procurement process</a:t>
          </a:r>
        </a:p>
      </dsp:txBody>
      <dsp:txXfrm>
        <a:off x="21475" y="3971496"/>
        <a:ext cx="1888165" cy="396970"/>
      </dsp:txXfrm>
    </dsp:sp>
    <dsp:sp modelId="{BE704064-682F-41C6-A0DC-AE0E26D1715C}">
      <dsp:nvSpPr>
        <dsp:cNvPr id="0" name=""/>
        <dsp:cNvSpPr/>
      </dsp:nvSpPr>
      <dsp:spPr>
        <a:xfrm>
          <a:off x="0" y="4412981"/>
          <a:ext cx="1931115" cy="43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Improve Agency’s IT Spend under Management Spend in the tier 1 through tier 3 categories.</a:t>
          </a:r>
        </a:p>
      </dsp:txBody>
      <dsp:txXfrm>
        <a:off x="21475" y="4434456"/>
        <a:ext cx="1888165" cy="396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4EE9-D6F6-EA0C-78F5-07A873666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1E039-035B-ED3E-B27D-B1081D86C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AAA1F-0986-1B58-C9FC-F1B22AA8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E9395-6399-B490-03D1-6D8793B25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935AB-6F43-1C6B-2762-5488823C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03C7-4D6A-674C-270B-E5C8A2B9A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6BD3A-E0FD-94CA-6ADF-D09809E13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8332C-BD36-BA00-7236-AECEBD5B5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332BC-0080-DB85-56BF-8F10443CB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0749D-857F-F118-23D5-01ADB0F7D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1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E05D8-CA4D-7530-D7C5-2226C5E8A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2631D-FA04-649A-9721-3B43D1348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E421B-47C4-14FE-94F7-0E02A5665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C064-E11D-0B4F-F309-6418A40D9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BEDF2-A5E8-DEAF-AE1B-03C433F24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7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424" y="109176"/>
            <a:ext cx="10972801" cy="7159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316590" y="6482489"/>
            <a:ext cx="2844800" cy="365125"/>
          </a:xfrm>
          <a:prstGeom prst="rect">
            <a:avLst/>
          </a:prstGeom>
        </p:spPr>
        <p:txBody>
          <a:bodyPr/>
          <a:lstStyle/>
          <a:p>
            <a:fld id="{03462AA6-59AE-4369-B509-908C613F111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70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FE400-FA92-F639-C46D-285150A56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D9DEA-1D7E-2BAB-D4EB-9F64C869C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20A3B-3EAE-B8BB-120E-667191A02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810C2-FC2E-2840-60D5-B74D291A0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37576-488F-2CB6-3563-2029E7E7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7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E578A-45B6-9413-BCEB-03193B5B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3FC86-38E4-5856-EBE2-8C33A1371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551E0-2E50-0B81-51E9-DCE3299F8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E77EB-B93A-9953-36D7-90BDCF23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5A2AF-B174-DBA5-416E-AEE45B80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8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CECD4-3D94-5E90-4B20-8194C3B5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6AEC3-5DAE-2DDD-5274-DB8D9DFAB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B34D8-8495-5043-F050-E3DD8B7CE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750A6-6227-BA5B-2683-0DC428F4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57868-5063-0C10-27E7-681B26F92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213D8-B725-8946-8980-37C0B6E9F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58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4F15-9157-CD87-E285-FAB291B9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77C7E-5713-DD48-3CF9-B4DEFC313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2005A-7A42-3934-9D28-6D025F834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061D1-6742-81EC-CCA8-33704BE64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FFC5AF-104B-A020-F0A3-A0F0C7ACD3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DA54C7-84AB-6655-7BAB-F3D904F1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401AD4-14D5-9813-4479-24D1781BC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0EE68-2CCE-F7B5-9C47-3CF53B737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4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6EE4B-B760-B5B3-04D0-F7889E5C2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11597-FFB0-44B9-0DA7-6524AA80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A3AC3-9471-9CA4-364C-4D8093018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17D4C-BC18-B940-016D-4416C056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6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0474F-896E-9777-174E-A1FDDC79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79D855-F6FB-23C2-91FD-447EF15A6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8ED5CB-861F-D231-200E-C97A64DC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87C9-1B3F-CE5F-AC0D-C0DE8A9A5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D904B-9ADC-1DEA-3472-DF4FF3DB0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62678-53C2-7B58-C5ED-1CDDD632B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26DA7-A571-EA35-C68B-3F77AD16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73F8B-4DE2-7A04-2FDE-016C6D39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211F1-8E81-BAA3-1A6E-99D1BD78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2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4018-AA7D-A456-BCFB-BE18FE2F0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44E54-1730-EFB9-0ABA-A29A8B8C57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8DC9B6-0742-0681-32EA-AC96D29C9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7BFD6-2B5E-117E-9F40-9EA70001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4C03A-5074-801A-6D66-0FBB6AB83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7A1D2-A506-9B38-A2A9-7F140CC2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0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B881D8-F371-F3C3-8647-741A7DDC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8EDEA-9F6B-E19A-0368-24886773E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7436-08C4-B89B-761C-A8B338B70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C0B9E-877D-41A4-AD2D-46D43DFC80F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B587E-2ED8-E924-001E-DFF2CACF6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FFA62-C052-729D-DD20-F99318614F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04E95-23DF-402A-BCAB-D7CC86FC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1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88603" y="6023582"/>
            <a:ext cx="8624593" cy="411519"/>
          </a:xfrm>
          <a:prstGeom prst="rect">
            <a:avLst/>
          </a:prstGeom>
          <a:solidFill>
            <a:srgbClr val="CDD0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4" y="890886"/>
            <a:ext cx="10972801" cy="5135569"/>
          </a:xfrm>
          <a:prstGeom prst="rect">
            <a:avLst/>
          </a:prstGeom>
        </p:spPr>
      </p:pic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09F1EB-F32B-42F0-AAAD-842F1E7C5A69}"/>
              </a:ext>
            </a:extLst>
          </p:cNvPr>
          <p:cNvCxnSpPr>
            <a:cxnSpLocks/>
          </p:cNvCxnSpPr>
          <p:nvPr/>
        </p:nvCxnSpPr>
        <p:spPr>
          <a:xfrm flipV="1">
            <a:off x="6732793" y="1442517"/>
            <a:ext cx="1209947" cy="1132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9A44D8FE-1B14-47FC-B4C8-3DB1D1CAB534}"/>
              </a:ext>
            </a:extLst>
          </p:cNvPr>
          <p:cNvCxnSpPr>
            <a:cxnSpLocks/>
          </p:cNvCxnSpPr>
          <p:nvPr/>
        </p:nvCxnSpPr>
        <p:spPr>
          <a:xfrm flipV="1">
            <a:off x="3639292" y="2258447"/>
            <a:ext cx="0" cy="180746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6D29C54-03E8-459F-96D0-59A93D89EA3C}"/>
              </a:ext>
            </a:extLst>
          </p:cNvPr>
          <p:cNvCxnSpPr>
            <a:cxnSpLocks/>
          </p:cNvCxnSpPr>
          <p:nvPr/>
        </p:nvCxnSpPr>
        <p:spPr>
          <a:xfrm flipH="1" flipV="1">
            <a:off x="5742226" y="1841074"/>
            <a:ext cx="6479" cy="417374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Left Brace 64"/>
          <p:cNvSpPr/>
          <p:nvPr/>
        </p:nvSpPr>
        <p:spPr>
          <a:xfrm rot="5400000" flipH="1">
            <a:off x="7867277" y="1795254"/>
            <a:ext cx="256675" cy="1984299"/>
          </a:xfrm>
          <a:prstGeom prst="leftBrac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6E33A9D-663B-470F-9B3B-516C33D13E8F}"/>
              </a:ext>
            </a:extLst>
          </p:cNvPr>
          <p:cNvCxnSpPr>
            <a:cxnSpLocks/>
          </p:cNvCxnSpPr>
          <p:nvPr/>
        </p:nvCxnSpPr>
        <p:spPr>
          <a:xfrm>
            <a:off x="3642316" y="2258447"/>
            <a:ext cx="210312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5D1D201-F012-4263-AD66-72A07033A438}"/>
              </a:ext>
            </a:extLst>
          </p:cNvPr>
          <p:cNvCxnSpPr>
            <a:cxnSpLocks/>
          </p:cNvCxnSpPr>
          <p:nvPr/>
        </p:nvCxnSpPr>
        <p:spPr>
          <a:xfrm flipH="1" flipV="1">
            <a:off x="5748704" y="2258447"/>
            <a:ext cx="1340" cy="180746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83" name="Title 1">
            <a:extLst>
              <a:ext uri="{FF2B5EF4-FFF2-40B4-BE49-F238E27FC236}">
                <a16:creationId xmlns:a16="http://schemas.microsoft.com/office/drawing/2014/main" id="{A004FC21-BC5A-4704-9FF9-98221BC62894}"/>
              </a:ext>
            </a:extLst>
          </p:cNvPr>
          <p:cNvSpPr txBox="1">
            <a:spLocks/>
          </p:cNvSpPr>
          <p:nvPr/>
        </p:nvSpPr>
        <p:spPr>
          <a:xfrm>
            <a:off x="974466" y="168275"/>
            <a:ext cx="10161109" cy="72261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48000">
                <a:srgbClr val="0D60A7"/>
              </a:gs>
              <a:gs pos="100000">
                <a:srgbClr val="00B0F0"/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38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38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/>
                <a:ea typeface="+mj-ea"/>
                <a:cs typeface="+mj-cs"/>
              </a:rPr>
              <a:t>NASA IT PROCUREMENT OFFICE </a:t>
            </a:r>
          </a:p>
        </p:txBody>
      </p:sp>
      <p:sp>
        <p:nvSpPr>
          <p:cNvPr id="81" name="Left Brace 80"/>
          <p:cNvSpPr/>
          <p:nvPr/>
        </p:nvSpPr>
        <p:spPr>
          <a:xfrm rot="5400000" flipH="1">
            <a:off x="3362300" y="1793184"/>
            <a:ext cx="272931" cy="1975568"/>
          </a:xfrm>
          <a:prstGeom prst="leftBrac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2" name="Left Brace 81"/>
          <p:cNvSpPr/>
          <p:nvPr/>
        </p:nvSpPr>
        <p:spPr>
          <a:xfrm rot="5400000" flipH="1">
            <a:off x="5640064" y="1776227"/>
            <a:ext cx="209890" cy="1975568"/>
          </a:xfrm>
          <a:prstGeom prst="leftBrac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896601" y="1303747"/>
            <a:ext cx="2281953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87808" y="922748"/>
            <a:ext cx="3419265" cy="971612"/>
          </a:xfrm>
          <a:prstGeom prst="rect">
            <a:avLst/>
          </a:prstGeom>
          <a:solidFill>
            <a:srgbClr val="022D58"/>
          </a:solidFill>
          <a:ln w="38100">
            <a:solidFill>
              <a:schemeClr val="bg1"/>
            </a:solidFill>
          </a:ln>
          <a:effectLst>
            <a:glow rad="38100">
              <a:schemeClr val="accent3">
                <a:satMod val="175000"/>
                <a:alpha val="5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IT Procurement Office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530" y="915678"/>
            <a:ext cx="563880" cy="532746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2510982" y="2321936"/>
            <a:ext cx="1975568" cy="322566"/>
          </a:xfrm>
          <a:prstGeom prst="rect">
            <a:avLst/>
          </a:prstGeom>
          <a:solidFill>
            <a:srgbClr val="03478B"/>
          </a:solidFill>
          <a:ln w="38100">
            <a:solidFill>
              <a:schemeClr val="bg1"/>
            </a:solidFill>
          </a:ln>
          <a:effectLst>
            <a:glow rad="38100">
              <a:schemeClr val="accent3">
                <a:satMod val="175000"/>
                <a:alpha val="5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Enterprise IT Contracts 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7BD4B26-5D98-4084-BC29-D1B56BE4E4ED}"/>
              </a:ext>
            </a:extLst>
          </p:cNvPr>
          <p:cNvCxnSpPr>
            <a:cxnSpLocks/>
          </p:cNvCxnSpPr>
          <p:nvPr/>
        </p:nvCxnSpPr>
        <p:spPr>
          <a:xfrm flipH="1" flipV="1">
            <a:off x="7942740" y="1442517"/>
            <a:ext cx="6478" cy="11086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757226" y="2321936"/>
            <a:ext cx="1975568" cy="322566"/>
          </a:xfrm>
          <a:prstGeom prst="rect">
            <a:avLst/>
          </a:prstGeom>
          <a:solidFill>
            <a:srgbClr val="03478B"/>
          </a:solidFill>
          <a:ln w="38100">
            <a:solidFill>
              <a:schemeClr val="bg1"/>
            </a:solidFill>
          </a:ln>
          <a:effectLst>
            <a:glow rad="38100">
              <a:schemeClr val="accent3">
                <a:satMod val="175000"/>
                <a:alpha val="5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Center IT Contracts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012198" y="2321936"/>
            <a:ext cx="1975568" cy="322566"/>
          </a:xfrm>
          <a:prstGeom prst="rect">
            <a:avLst/>
          </a:prstGeom>
          <a:solidFill>
            <a:srgbClr val="03478B"/>
          </a:solidFill>
          <a:ln w="38100">
            <a:solidFill>
              <a:schemeClr val="bg1"/>
            </a:solidFill>
          </a:ln>
          <a:effectLst>
            <a:glow rad="38100">
              <a:schemeClr val="accent3">
                <a:satMod val="175000"/>
                <a:alpha val="5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SEWP Program Office </a:t>
            </a:r>
          </a:p>
        </p:txBody>
      </p: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4775318" y="2917434"/>
          <a:ext cx="1966205" cy="34747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66205">
                  <a:extLst>
                    <a:ext uri="{9D8B030D-6E8A-4147-A177-3AD203B41FA5}">
                      <a16:colId xmlns:a16="http://schemas.microsoft.com/office/drawing/2014/main" val="870476380"/>
                    </a:ext>
                  </a:extLst>
                </a:gridCol>
              </a:tblGrid>
              <a:tr h="239539">
                <a:tc>
                  <a:txBody>
                    <a:bodyPr/>
                    <a:lstStyle/>
                    <a:p>
                      <a:pPr marL="0" algn="ctr" defTabSz="913852" rtl="0" eaLnBrk="1" fontAlgn="b" latinLnBrk="0" hangingPunct="1"/>
                      <a:r>
                        <a:rPr lang="en-US" sz="9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Stand-Alone Center IT Contracts</a:t>
                      </a:r>
                    </a:p>
                    <a:p>
                      <a:pPr marL="0" algn="ctr" defTabSz="913852" rtl="0" eaLnBrk="1" fontAlgn="b" latinLnBrk="0" hangingPunct="1"/>
                      <a:r>
                        <a:rPr lang="en-US" sz="9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Unique IT Requirements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7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377981"/>
                  </a:ext>
                </a:extLst>
              </a:tr>
              <a:tr h="320040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5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EE">
                        <a:alpha val="4705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593602"/>
                  </a:ext>
                </a:extLst>
              </a:tr>
            </a:tbl>
          </a:graphicData>
        </a:graphic>
      </p:graphicFrame>
      <p:graphicFrame>
        <p:nvGraphicFramePr>
          <p:cNvPr id="69" name="Table 68"/>
          <p:cNvGraphicFramePr>
            <a:graphicFrameLocks noGrp="1"/>
          </p:cNvGraphicFramePr>
          <p:nvPr/>
        </p:nvGraphicFramePr>
        <p:xfrm>
          <a:off x="7012197" y="2907380"/>
          <a:ext cx="1966820" cy="194400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66820">
                  <a:extLst>
                    <a:ext uri="{9D8B030D-6E8A-4147-A177-3AD203B41FA5}">
                      <a16:colId xmlns:a16="http://schemas.microsoft.com/office/drawing/2014/main" val="870476380"/>
                    </a:ext>
                  </a:extLst>
                </a:gridCol>
              </a:tblGrid>
              <a:tr h="469182">
                <a:tc>
                  <a:txBody>
                    <a:bodyPr/>
                    <a:lstStyle/>
                    <a:p>
                      <a:pPr marL="0" algn="ctr" defTabSz="913852" rtl="0" eaLnBrk="1" fontAlgn="b" latinLnBrk="0" hangingPunct="1"/>
                      <a:r>
                        <a:rPr lang="en-US" sz="9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Provides the latest in ICT &amp; AV products and services for all Federal Agencies and their approved contractors.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7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377981"/>
                  </a:ext>
                </a:extLst>
              </a:tr>
              <a:tr h="1474821">
                <a:tc>
                  <a:txBody>
                    <a:bodyPr/>
                    <a:lstStyle/>
                    <a:p>
                      <a:pPr marL="342900" indent="-168275" algn="l" defTabSz="913852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EE">
                        <a:alpha val="4705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66916"/>
                  </a:ext>
                </a:extLst>
              </a:tr>
            </a:tbl>
          </a:graphicData>
        </a:graphic>
      </p:graphicFrame>
      <p:graphicFrame>
        <p:nvGraphicFramePr>
          <p:cNvPr id="70" name="Table 69"/>
          <p:cNvGraphicFramePr>
            <a:graphicFrameLocks noGrp="1"/>
          </p:cNvGraphicFramePr>
          <p:nvPr/>
        </p:nvGraphicFramePr>
        <p:xfrm>
          <a:off x="2488603" y="2907380"/>
          <a:ext cx="1995807" cy="1274181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95807">
                  <a:extLst>
                    <a:ext uri="{9D8B030D-6E8A-4147-A177-3AD203B41FA5}">
                      <a16:colId xmlns:a16="http://schemas.microsoft.com/office/drawing/2014/main" val="870476380"/>
                    </a:ext>
                  </a:extLst>
                </a:gridCol>
              </a:tblGrid>
              <a:tr h="1666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Broad Enterprise Scope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7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377981"/>
                  </a:ext>
                </a:extLst>
              </a:tr>
              <a:tr h="1107576">
                <a:tc>
                  <a:txBody>
                    <a:bodyPr/>
                    <a:lstStyle/>
                    <a:p>
                      <a:pPr algn="ctr" fontAlgn="b"/>
                      <a:endParaRPr lang="en-US" sz="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EE">
                        <a:alpha val="4745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73414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9795932" y="1083733"/>
            <a:ext cx="2396067" cy="535451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0069695" y="1339004"/>
          <a:ext cx="1931115" cy="5099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ectangle 4"/>
          <p:cNvSpPr/>
          <p:nvPr/>
        </p:nvSpPr>
        <p:spPr>
          <a:xfrm>
            <a:off x="10108676" y="1108331"/>
            <a:ext cx="17780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Strategic Priorities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285129" y="3104569"/>
            <a:ext cx="2263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168275" fontAlgn="b"/>
            <a:r>
              <a:rPr lang="en-US" sz="800" dirty="0"/>
              <a:t>•	Agency Applications </a:t>
            </a:r>
          </a:p>
          <a:p>
            <a:pPr marL="342900" indent="-168275" fontAlgn="b"/>
            <a:r>
              <a:rPr lang="en-US" sz="800" dirty="0"/>
              <a:t>•	Communications Services </a:t>
            </a:r>
          </a:p>
          <a:p>
            <a:pPr marL="342900" indent="-168275" fontAlgn="b"/>
            <a:r>
              <a:rPr lang="en-US" sz="800" dirty="0"/>
              <a:t>•	Computing Services </a:t>
            </a:r>
          </a:p>
          <a:p>
            <a:pPr marL="342900" indent="-168275" fontAlgn="b"/>
            <a:r>
              <a:rPr lang="en-US" sz="800" dirty="0"/>
              <a:t>•	Cybersecurity Services </a:t>
            </a:r>
          </a:p>
          <a:p>
            <a:pPr marL="342900" indent="-168275" fontAlgn="b"/>
            <a:r>
              <a:rPr lang="en-US" sz="800" dirty="0"/>
              <a:t>•	End User Services </a:t>
            </a:r>
          </a:p>
          <a:p>
            <a:pPr marL="342900" indent="-168275" fontAlgn="b"/>
            <a:r>
              <a:rPr lang="en-US" sz="800" dirty="0"/>
              <a:t>•	Information Management Services </a:t>
            </a:r>
          </a:p>
          <a:p>
            <a:pPr marL="342900" indent="-168275" fontAlgn="b"/>
            <a:r>
              <a:rPr lang="en-US" sz="800" dirty="0"/>
              <a:t>•	Web Services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57677" y="3207750"/>
            <a:ext cx="2217262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fontAlgn="b"/>
            <a:r>
              <a:rPr lang="en-US" sz="800" dirty="0"/>
              <a:t>Current Contracts: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ARC - Ames Consolidated Information Technology Services (ACITS) 4 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GRC - Professional, Admin, Computational &amp; Engineering (PACE) V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GSFC -  Goddard Information Technology Integration Support Services (GITISS) 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HQ - Headquarters Information Technology Support Services (HITSS)  III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JSC - Communications, Outreach, Multimedia and Information Technology (COMIT) / Base Information Technology Security (BITSEC) 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KSC - </a:t>
            </a:r>
            <a:r>
              <a:rPr lang="fr-FR" sz="750" dirty="0"/>
              <a:t>Kennedy Infrastructure Applications &amp; Communications (KIAC) </a:t>
            </a:r>
            <a:r>
              <a:rPr lang="en-US" sz="750" dirty="0"/>
              <a:t> /  KSC Information Technology Support Services (KITSS) III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LaRC - Langley Information Technology Enhanced Services (LITES) II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MSFC - MSFC Information Technology Services (MITS) II 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SSC - Information Technology Services (ITS)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750" dirty="0"/>
              <a:t>Ad Hoc IT Procurements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9795932" y="6456456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700" i="1" dirty="0"/>
              <a:t>ICT = Information and Communications Technology </a:t>
            </a:r>
          </a:p>
          <a:p>
            <a:r>
              <a:rPr lang="en-US" sz="700" i="1" dirty="0"/>
              <a:t>AV = Audio-Visual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810240" y="3451938"/>
            <a:ext cx="22345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fontAlgn="b"/>
            <a:r>
              <a:rPr lang="en-US" sz="800" dirty="0"/>
              <a:t>Multi-award GWAC (Government-Wide Acquisition Contract)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800" dirty="0"/>
              <a:t>OMB Authorized Executive Agent</a:t>
            </a:r>
          </a:p>
          <a:p>
            <a:pPr marL="174625" fontAlgn="b"/>
            <a:r>
              <a:rPr lang="en-US" sz="800" dirty="0"/>
              <a:t>       --“Best in Class” Contract Vehicle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800" dirty="0"/>
              <a:t>More than 13 million CLINs and over 4 million unique part numbers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800" dirty="0"/>
              <a:t>141 Prime Contract Holders </a:t>
            </a:r>
          </a:p>
          <a:p>
            <a:pPr marL="174625" fontAlgn="b"/>
            <a:r>
              <a:rPr lang="en-US" sz="800" dirty="0"/>
              <a:t>       -- more than 110 small businesses </a:t>
            </a:r>
          </a:p>
          <a:p>
            <a:pPr marL="346075" indent="-171450" fontAlgn="b">
              <a:buFont typeface="Arial" panose="020B0604020202020204" pitchFamily="34" charset="0"/>
              <a:buChar char="•"/>
            </a:pPr>
            <a:r>
              <a:rPr lang="en-US" sz="800" dirty="0"/>
              <a:t>FY 21 Total Dollars:</a:t>
            </a:r>
          </a:p>
          <a:p>
            <a:pPr marL="174625" fontAlgn="b">
              <a:tabLst>
                <a:tab pos="346075" algn="l"/>
              </a:tabLst>
            </a:pPr>
            <a:r>
              <a:rPr lang="en-US" sz="800" dirty="0"/>
              <a:t>	 -- ~ $10B!  </a:t>
            </a:r>
          </a:p>
        </p:txBody>
      </p:sp>
      <p:grpSp>
        <p:nvGrpSpPr>
          <p:cNvPr id="10" name="Group 9"/>
          <p:cNvGrpSpPr/>
          <p:nvPr/>
        </p:nvGrpSpPr>
        <p:grpSpPr>
          <a:xfrm rot="5400000">
            <a:off x="-683502" y="2931299"/>
            <a:ext cx="3610309" cy="1741344"/>
            <a:chOff x="-1324120" y="1780480"/>
            <a:chExt cx="5452798" cy="1307769"/>
          </a:xfrm>
        </p:grpSpPr>
        <p:sp>
          <p:nvSpPr>
            <p:cNvPr id="11" name="Freeform 10"/>
            <p:cNvSpPr/>
            <p:nvPr/>
          </p:nvSpPr>
          <p:spPr>
            <a:xfrm rot="21600000">
              <a:off x="-1324120" y="1780480"/>
              <a:ext cx="1290603" cy="1307769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3500" tIns="261554" rIns="65132" bIns="261554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0" lang="en-US" sz="1000" b="1" i="0" u="none" strike="noStrike" kern="1200" cap="none" spc="0" normalizeH="0" baseline="0" noProof="0" dirty="0">
                  <a:ln/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Arial" panose="020B0604020202020204"/>
                  <a:ea typeface="+mn-ea"/>
                  <a:cs typeface="+mn-cs"/>
                </a:rPr>
                <a:t>Stand-Alone Procurement Office</a:t>
              </a:r>
              <a:endParaRPr lang="en-US" sz="1000" kern="1200" dirty="0"/>
            </a:p>
          </p:txBody>
        </p:sp>
        <p:sp>
          <p:nvSpPr>
            <p:cNvPr id="12" name="Freeform 11"/>
            <p:cNvSpPr/>
            <p:nvPr/>
          </p:nvSpPr>
          <p:spPr>
            <a:xfrm rot="21600000">
              <a:off x="63277" y="1780480"/>
              <a:ext cx="1290603" cy="1307769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3500" tIns="261554" rIns="65132" bIns="26155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Hosted at GSFC; Staff is geographically dispersed around the agency</a:t>
              </a:r>
            </a:p>
          </p:txBody>
        </p:sp>
        <p:sp>
          <p:nvSpPr>
            <p:cNvPr id="13" name="Freeform 12"/>
            <p:cNvSpPr/>
            <p:nvPr/>
          </p:nvSpPr>
          <p:spPr>
            <a:xfrm rot="21600000">
              <a:off x="1450676" y="1780480"/>
              <a:ext cx="1290603" cy="1307769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3500" tIns="261554" rIns="65132" bIns="26155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Focused Product Service Line, IT Contracts</a:t>
              </a:r>
            </a:p>
          </p:txBody>
        </p:sp>
        <p:sp>
          <p:nvSpPr>
            <p:cNvPr id="14" name="Freeform 13"/>
            <p:cNvSpPr/>
            <p:nvPr/>
          </p:nvSpPr>
          <p:spPr>
            <a:xfrm rot="21600000">
              <a:off x="2838075" y="1780480"/>
              <a:ext cx="1290603" cy="1307769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3500" tIns="261554" rIns="65132" bIns="261554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0" lang="en-US" sz="1000" b="1" i="0" u="none" strike="noStrike" kern="1200" cap="none" spc="0" normalizeH="0" baseline="0" noProof="0" dirty="0">
                  <a:ln/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Arial" panose="020B0604020202020204"/>
                  <a:ea typeface="+mn-ea"/>
                  <a:cs typeface="+mn-cs"/>
                </a:rPr>
                <a:t>Operational Since October 2020</a:t>
              </a:r>
            </a:p>
          </p:txBody>
        </p:sp>
      </p:grpSp>
      <p:sp>
        <p:nvSpPr>
          <p:cNvPr id="58" name="Freeform 68">
            <a:extLst>
              <a:ext uri="{FF2B5EF4-FFF2-40B4-BE49-F238E27FC236}">
                <a16:creationId xmlns:a16="http://schemas.microsoft.com/office/drawing/2014/main" id="{8A990651-E8D7-49DD-B007-68934BA3E461}"/>
              </a:ext>
            </a:extLst>
          </p:cNvPr>
          <p:cNvSpPr/>
          <p:nvPr/>
        </p:nvSpPr>
        <p:spPr>
          <a:xfrm>
            <a:off x="6575533" y="949050"/>
            <a:ext cx="705195" cy="179929"/>
          </a:xfrm>
          <a:custGeom>
            <a:avLst/>
            <a:gdLst>
              <a:gd name="connsiteX0" fmla="*/ 0 w 1712205"/>
              <a:gd name="connsiteY0" fmla="*/ 0 h 731518"/>
              <a:gd name="connsiteX1" fmla="*/ 1712205 w 1712205"/>
              <a:gd name="connsiteY1" fmla="*/ 0 h 731518"/>
              <a:gd name="connsiteX2" fmla="*/ 1712205 w 1712205"/>
              <a:gd name="connsiteY2" fmla="*/ 731518 h 731518"/>
              <a:gd name="connsiteX3" fmla="*/ 0 w 1712205"/>
              <a:gd name="connsiteY3" fmla="*/ 731518 h 731518"/>
              <a:gd name="connsiteX4" fmla="*/ 0 w 1712205"/>
              <a:gd name="connsiteY4" fmla="*/ 0 h 73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2205" h="731518">
                <a:moveTo>
                  <a:pt x="0" y="0"/>
                </a:moveTo>
                <a:lnTo>
                  <a:pt x="1712205" y="0"/>
                </a:lnTo>
                <a:lnTo>
                  <a:pt x="1712205" y="731518"/>
                </a:lnTo>
                <a:lnTo>
                  <a:pt x="0" y="731518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solidFill>
              <a:schemeClr val="accent3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marL="0" marR="0" lvl="0" indent="0" algn="ctr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HQ Organization</a:t>
            </a:r>
          </a:p>
          <a:p>
            <a:pPr marL="0" marR="0" lvl="0" indent="0" algn="ctr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LP-013</a:t>
            </a: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C1F9F96-7333-4AFF-BBDC-815EB7C936D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10749" t="14836" r="4902"/>
          <a:stretch/>
        </p:blipFill>
        <p:spPr>
          <a:xfrm>
            <a:off x="208951" y="246537"/>
            <a:ext cx="741859" cy="62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91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Weih</dc:creator>
  <cp:lastModifiedBy>Berg, Olive S. (GSFC-703.H)[Halvik Corp]</cp:lastModifiedBy>
  <cp:revision>1</cp:revision>
  <dcterms:created xsi:type="dcterms:W3CDTF">2024-02-27T20:37:06Z</dcterms:created>
  <dcterms:modified xsi:type="dcterms:W3CDTF">2024-02-27T21:48:45Z</dcterms:modified>
</cp:coreProperties>
</file>