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88" r:id="rId5"/>
    <p:sldMasterId id="2147483838" r:id="rId6"/>
    <p:sldMasterId id="2147483865" r:id="rId7"/>
  </p:sldMasterIdLst>
  <p:notesMasterIdLst>
    <p:notesMasterId r:id="rId109"/>
  </p:notesMasterIdLst>
  <p:sldIdLst>
    <p:sldId id="569" r:id="rId8"/>
    <p:sldId id="554" r:id="rId9"/>
    <p:sldId id="556" r:id="rId10"/>
    <p:sldId id="561" r:id="rId11"/>
    <p:sldId id="560" r:id="rId12"/>
    <p:sldId id="563" r:id="rId13"/>
    <p:sldId id="564" r:id="rId14"/>
    <p:sldId id="568" r:id="rId15"/>
    <p:sldId id="565" r:id="rId16"/>
    <p:sldId id="562" r:id="rId17"/>
    <p:sldId id="567" r:id="rId18"/>
    <p:sldId id="566" r:id="rId19"/>
    <p:sldId id="570" r:id="rId20"/>
    <p:sldId id="571" r:id="rId21"/>
    <p:sldId id="572" r:id="rId22"/>
    <p:sldId id="557" r:id="rId23"/>
    <p:sldId id="558" r:id="rId24"/>
    <p:sldId id="559" r:id="rId25"/>
    <p:sldId id="573" r:id="rId26"/>
    <p:sldId id="574" r:id="rId27"/>
    <p:sldId id="575" r:id="rId28"/>
    <p:sldId id="576" r:id="rId29"/>
    <p:sldId id="577" r:id="rId30"/>
    <p:sldId id="635" r:id="rId31"/>
    <p:sldId id="637" r:id="rId32"/>
    <p:sldId id="638" r:id="rId33"/>
    <p:sldId id="639" r:id="rId34"/>
    <p:sldId id="640" r:id="rId35"/>
    <p:sldId id="641" r:id="rId36"/>
    <p:sldId id="642" r:id="rId37"/>
    <p:sldId id="643" r:id="rId38"/>
    <p:sldId id="644" r:id="rId39"/>
    <p:sldId id="645" r:id="rId40"/>
    <p:sldId id="646" r:id="rId41"/>
    <p:sldId id="647" r:id="rId42"/>
    <p:sldId id="648" r:id="rId43"/>
    <p:sldId id="649" r:id="rId44"/>
    <p:sldId id="650" r:id="rId45"/>
    <p:sldId id="651" r:id="rId46"/>
    <p:sldId id="652" r:id="rId47"/>
    <p:sldId id="653" r:id="rId48"/>
    <p:sldId id="654" r:id="rId49"/>
    <p:sldId id="578" r:id="rId50"/>
    <p:sldId id="547" r:id="rId51"/>
    <p:sldId id="579" r:id="rId52"/>
    <p:sldId id="580" r:id="rId53"/>
    <p:sldId id="581" r:id="rId54"/>
    <p:sldId id="582" r:id="rId55"/>
    <p:sldId id="583" r:id="rId56"/>
    <p:sldId id="584" r:id="rId57"/>
    <p:sldId id="585" r:id="rId58"/>
    <p:sldId id="586" r:id="rId59"/>
    <p:sldId id="587" r:id="rId60"/>
    <p:sldId id="588" r:id="rId61"/>
    <p:sldId id="589" r:id="rId62"/>
    <p:sldId id="590" r:id="rId63"/>
    <p:sldId id="591" r:id="rId64"/>
    <p:sldId id="592" r:id="rId65"/>
    <p:sldId id="593" r:id="rId66"/>
    <p:sldId id="594" r:id="rId67"/>
    <p:sldId id="595" r:id="rId68"/>
    <p:sldId id="596" r:id="rId69"/>
    <p:sldId id="597" r:id="rId70"/>
    <p:sldId id="598" r:id="rId71"/>
    <p:sldId id="599" r:id="rId72"/>
    <p:sldId id="600" r:id="rId73"/>
    <p:sldId id="601" r:id="rId74"/>
    <p:sldId id="602" r:id="rId75"/>
    <p:sldId id="603" r:id="rId76"/>
    <p:sldId id="604" r:id="rId77"/>
    <p:sldId id="605" r:id="rId78"/>
    <p:sldId id="606" r:id="rId79"/>
    <p:sldId id="607" r:id="rId80"/>
    <p:sldId id="608" r:id="rId81"/>
    <p:sldId id="609" r:id="rId82"/>
    <p:sldId id="610" r:id="rId83"/>
    <p:sldId id="555" r:id="rId84"/>
    <p:sldId id="611" r:id="rId85"/>
    <p:sldId id="612" r:id="rId86"/>
    <p:sldId id="613" r:id="rId87"/>
    <p:sldId id="614" r:id="rId88"/>
    <p:sldId id="615" r:id="rId89"/>
    <p:sldId id="616" r:id="rId90"/>
    <p:sldId id="617" r:id="rId91"/>
    <p:sldId id="618" r:id="rId92"/>
    <p:sldId id="619" r:id="rId93"/>
    <p:sldId id="620" r:id="rId94"/>
    <p:sldId id="621" r:id="rId95"/>
    <p:sldId id="622" r:id="rId96"/>
    <p:sldId id="623" r:id="rId97"/>
    <p:sldId id="624" r:id="rId98"/>
    <p:sldId id="625" r:id="rId99"/>
    <p:sldId id="626" r:id="rId100"/>
    <p:sldId id="627" r:id="rId101"/>
    <p:sldId id="628" r:id="rId102"/>
    <p:sldId id="629" r:id="rId103"/>
    <p:sldId id="630" r:id="rId104"/>
    <p:sldId id="631" r:id="rId105"/>
    <p:sldId id="632" r:id="rId106"/>
    <p:sldId id="633" r:id="rId107"/>
    <p:sldId id="634"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6" userDrawn="1">
          <p15:clr>
            <a:srgbClr val="A4A3A4"/>
          </p15:clr>
        </p15:guide>
        <p15:guide id="2" pos="576" userDrawn="1">
          <p15:clr>
            <a:srgbClr val="A4A3A4"/>
          </p15:clr>
        </p15:guide>
        <p15:guide id="3" pos="2016" userDrawn="1">
          <p15:clr>
            <a:srgbClr val="A4A3A4"/>
          </p15:clr>
        </p15:guide>
        <p15:guide id="4" orient="horz" pos="10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DD1C4A-531F-DB16-F7F7-DA60E1E47F11}" name="Martin, Andrea M. (GSFC-SEWP)[Halvik Corp]" initials="AM" userId="S::ammart24@ndc.nasa.gov::9b841118-27d7-4d73-b4ca-4461a79a3ae9" providerId="AD"/>
  <p188:author id="{1F4D2564-F23B-06A5-20B9-1072D0D62A89}" name="Robinson, Bill (GSFC-SEWP)[Halvik Corp]" initials="WR" userId="S::wjrobin2@ndc.nasa.gov::cff31b3f-741b-4627-ae7e-30f5f004c25a" providerId="AD"/>
  <p188:author id="{AFFC3872-EB3D-CAED-8321-D0EAA1D5D644}" name="Franklin, Courtney L. (GSFC-SEWP)[Halvik Corp]" initials="CF" userId="S::clfrank1@ndc.nasa.gov::040ddf6e-d48a-4e93-b840-511997cdb7d9" providerId="AD"/>
  <p188:author id="{DAAA1CF8-955C-771C-1991-851C5D8DFCC0}" name="Choban, Ana M. (GSFC-SEWP)[Halvik Corp]" initials="AC" userId="S::achoban@ndc.nasa.gov::53a994a9-6fe6-4cec-ac88-cd51b7617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79B4"/>
    <a:srgbClr val="F7D449"/>
    <a:srgbClr val="31255B"/>
    <a:srgbClr val="137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94938D-1CD1-4C4D-9B87-5F66178DB846}" v="1" dt="2026-08-17T12:55:24.9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01" autoAdjust="0"/>
    <p:restoredTop sz="94660"/>
  </p:normalViewPr>
  <p:slideViewPr>
    <p:cSldViewPr snapToGrid="0" showGuides="1">
      <p:cViewPr varScale="1">
        <p:scale>
          <a:sx n="151" d="100"/>
          <a:sy n="151" d="100"/>
        </p:scale>
        <p:origin x="228" y="282"/>
      </p:cViewPr>
      <p:guideLst>
        <p:guide orient="horz" pos="456"/>
        <p:guide pos="576"/>
        <p:guide pos="2016"/>
        <p:guide orient="horz" pos="10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theme" Target="theme/theme1.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tableStyles" Target="tableStyles.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14" Type="http://schemas.microsoft.com/office/2016/11/relationships/changesInfo" Target="changesInfos/changesInfo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notesMaster" Target="notesMasters/notesMaster1.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presProps" Target="presProps.xml"/><Relationship Id="rId115" Type="http://schemas.microsoft.com/office/2015/10/relationships/revisionInfo" Target="revisionInfo.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microsoft.com/office/2018/10/relationships/authors" Target="authors.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Courtney N. (GSFC-LP013)" userId="e80a2bb7-5c12-42c2-b4bf-9e3a6e555256" providerId="ADAL" clId="{531EF503-5972-4385-954D-40F3A38B0481}"/>
    <pc:docChg chg="addSld delSld modSld">
      <pc:chgData name="Young, Courtney N. (GSFC-LP013)" userId="e80a2bb7-5c12-42c2-b4bf-9e3a6e555256" providerId="ADAL" clId="{531EF503-5972-4385-954D-40F3A38B0481}" dt="2026-08-17T12:55:51.616" v="38" actId="20577"/>
      <pc:docMkLst>
        <pc:docMk/>
      </pc:docMkLst>
      <pc:sldChg chg="addSp modSp add mod">
        <pc:chgData name="Young, Courtney N. (GSFC-LP013)" userId="e80a2bb7-5c12-42c2-b4bf-9e3a6e555256" providerId="ADAL" clId="{531EF503-5972-4385-954D-40F3A38B0481}" dt="2026-08-17T12:55:51.616" v="38" actId="20577"/>
        <pc:sldMkLst>
          <pc:docMk/>
          <pc:sldMk cId="0" sldId="635"/>
        </pc:sldMkLst>
        <pc:spChg chg="add mod">
          <ac:chgData name="Young, Courtney N. (GSFC-LP013)" userId="e80a2bb7-5c12-42c2-b4bf-9e3a6e555256" providerId="ADAL" clId="{531EF503-5972-4385-954D-40F3A38B0481}" dt="2026-08-17T12:55:51.616" v="38" actId="20577"/>
          <ac:spMkLst>
            <pc:docMk/>
            <pc:sldMk cId="0" sldId="635"/>
            <ac:spMk id="3" creationId="{82844117-FF92-709A-8CB3-F809D8CF80A1}"/>
          </ac:spMkLst>
        </pc:spChg>
      </pc:sldChg>
      <pc:sldChg chg="add del">
        <pc:chgData name="Young, Courtney N. (GSFC-LP013)" userId="e80a2bb7-5c12-42c2-b4bf-9e3a6e555256" providerId="ADAL" clId="{531EF503-5972-4385-954D-40F3A38B0481}" dt="2026-08-17T12:55:27.293" v="1" actId="47"/>
        <pc:sldMkLst>
          <pc:docMk/>
          <pc:sldMk cId="629215125" sldId="636"/>
        </pc:sldMkLst>
      </pc:sldChg>
      <pc:sldChg chg="add">
        <pc:chgData name="Young, Courtney N. (GSFC-LP013)" userId="e80a2bb7-5c12-42c2-b4bf-9e3a6e555256" providerId="ADAL" clId="{531EF503-5972-4385-954D-40F3A38B0481}" dt="2026-08-17T12:55:24.964" v="0"/>
        <pc:sldMkLst>
          <pc:docMk/>
          <pc:sldMk cId="4233825572" sldId="637"/>
        </pc:sldMkLst>
      </pc:sldChg>
      <pc:sldChg chg="add">
        <pc:chgData name="Young, Courtney N. (GSFC-LP013)" userId="e80a2bb7-5c12-42c2-b4bf-9e3a6e555256" providerId="ADAL" clId="{531EF503-5972-4385-954D-40F3A38B0481}" dt="2026-08-17T12:55:24.964" v="0"/>
        <pc:sldMkLst>
          <pc:docMk/>
          <pc:sldMk cId="130207239" sldId="638"/>
        </pc:sldMkLst>
      </pc:sldChg>
      <pc:sldChg chg="add">
        <pc:chgData name="Young, Courtney N. (GSFC-LP013)" userId="e80a2bb7-5c12-42c2-b4bf-9e3a6e555256" providerId="ADAL" clId="{531EF503-5972-4385-954D-40F3A38B0481}" dt="2026-08-17T12:55:24.964" v="0"/>
        <pc:sldMkLst>
          <pc:docMk/>
          <pc:sldMk cId="2447389276" sldId="639"/>
        </pc:sldMkLst>
      </pc:sldChg>
      <pc:sldChg chg="add">
        <pc:chgData name="Young, Courtney N. (GSFC-LP013)" userId="e80a2bb7-5c12-42c2-b4bf-9e3a6e555256" providerId="ADAL" clId="{531EF503-5972-4385-954D-40F3A38B0481}" dt="2026-08-17T12:55:24.964" v="0"/>
        <pc:sldMkLst>
          <pc:docMk/>
          <pc:sldMk cId="2481677070" sldId="640"/>
        </pc:sldMkLst>
      </pc:sldChg>
      <pc:sldChg chg="add">
        <pc:chgData name="Young, Courtney N. (GSFC-LP013)" userId="e80a2bb7-5c12-42c2-b4bf-9e3a6e555256" providerId="ADAL" clId="{531EF503-5972-4385-954D-40F3A38B0481}" dt="2026-08-17T12:55:24.964" v="0"/>
        <pc:sldMkLst>
          <pc:docMk/>
          <pc:sldMk cId="355014470" sldId="641"/>
        </pc:sldMkLst>
      </pc:sldChg>
      <pc:sldChg chg="add">
        <pc:chgData name="Young, Courtney N. (GSFC-LP013)" userId="e80a2bb7-5c12-42c2-b4bf-9e3a6e555256" providerId="ADAL" clId="{531EF503-5972-4385-954D-40F3A38B0481}" dt="2026-08-17T12:55:24.964" v="0"/>
        <pc:sldMkLst>
          <pc:docMk/>
          <pc:sldMk cId="3496717071" sldId="642"/>
        </pc:sldMkLst>
      </pc:sldChg>
      <pc:sldChg chg="add">
        <pc:chgData name="Young, Courtney N. (GSFC-LP013)" userId="e80a2bb7-5c12-42c2-b4bf-9e3a6e555256" providerId="ADAL" clId="{531EF503-5972-4385-954D-40F3A38B0481}" dt="2026-08-17T12:55:24.964" v="0"/>
        <pc:sldMkLst>
          <pc:docMk/>
          <pc:sldMk cId="2684540896" sldId="643"/>
        </pc:sldMkLst>
      </pc:sldChg>
      <pc:sldChg chg="add">
        <pc:chgData name="Young, Courtney N. (GSFC-LP013)" userId="e80a2bb7-5c12-42c2-b4bf-9e3a6e555256" providerId="ADAL" clId="{531EF503-5972-4385-954D-40F3A38B0481}" dt="2026-08-17T12:55:24.964" v="0"/>
        <pc:sldMkLst>
          <pc:docMk/>
          <pc:sldMk cId="3377018402" sldId="644"/>
        </pc:sldMkLst>
      </pc:sldChg>
      <pc:sldChg chg="add">
        <pc:chgData name="Young, Courtney N. (GSFC-LP013)" userId="e80a2bb7-5c12-42c2-b4bf-9e3a6e555256" providerId="ADAL" clId="{531EF503-5972-4385-954D-40F3A38B0481}" dt="2026-08-17T12:55:24.964" v="0"/>
        <pc:sldMkLst>
          <pc:docMk/>
          <pc:sldMk cId="2450316896" sldId="645"/>
        </pc:sldMkLst>
      </pc:sldChg>
      <pc:sldChg chg="add">
        <pc:chgData name="Young, Courtney N. (GSFC-LP013)" userId="e80a2bb7-5c12-42c2-b4bf-9e3a6e555256" providerId="ADAL" clId="{531EF503-5972-4385-954D-40F3A38B0481}" dt="2026-08-17T12:55:24.964" v="0"/>
        <pc:sldMkLst>
          <pc:docMk/>
          <pc:sldMk cId="456303853" sldId="646"/>
        </pc:sldMkLst>
      </pc:sldChg>
      <pc:sldChg chg="add">
        <pc:chgData name="Young, Courtney N. (GSFC-LP013)" userId="e80a2bb7-5c12-42c2-b4bf-9e3a6e555256" providerId="ADAL" clId="{531EF503-5972-4385-954D-40F3A38B0481}" dt="2026-08-17T12:55:24.964" v="0"/>
        <pc:sldMkLst>
          <pc:docMk/>
          <pc:sldMk cId="1419405483" sldId="647"/>
        </pc:sldMkLst>
      </pc:sldChg>
      <pc:sldChg chg="add">
        <pc:chgData name="Young, Courtney N. (GSFC-LP013)" userId="e80a2bb7-5c12-42c2-b4bf-9e3a6e555256" providerId="ADAL" clId="{531EF503-5972-4385-954D-40F3A38B0481}" dt="2026-08-17T12:55:24.964" v="0"/>
        <pc:sldMkLst>
          <pc:docMk/>
          <pc:sldMk cId="1304904700" sldId="648"/>
        </pc:sldMkLst>
      </pc:sldChg>
      <pc:sldChg chg="add">
        <pc:chgData name="Young, Courtney N. (GSFC-LP013)" userId="e80a2bb7-5c12-42c2-b4bf-9e3a6e555256" providerId="ADAL" clId="{531EF503-5972-4385-954D-40F3A38B0481}" dt="2026-08-17T12:55:24.964" v="0"/>
        <pc:sldMkLst>
          <pc:docMk/>
          <pc:sldMk cId="1838169849" sldId="649"/>
        </pc:sldMkLst>
      </pc:sldChg>
      <pc:sldChg chg="add">
        <pc:chgData name="Young, Courtney N. (GSFC-LP013)" userId="e80a2bb7-5c12-42c2-b4bf-9e3a6e555256" providerId="ADAL" clId="{531EF503-5972-4385-954D-40F3A38B0481}" dt="2026-08-17T12:55:24.964" v="0"/>
        <pc:sldMkLst>
          <pc:docMk/>
          <pc:sldMk cId="4006457818" sldId="650"/>
        </pc:sldMkLst>
      </pc:sldChg>
      <pc:sldChg chg="add">
        <pc:chgData name="Young, Courtney N. (GSFC-LP013)" userId="e80a2bb7-5c12-42c2-b4bf-9e3a6e555256" providerId="ADAL" clId="{531EF503-5972-4385-954D-40F3A38B0481}" dt="2026-08-17T12:55:24.964" v="0"/>
        <pc:sldMkLst>
          <pc:docMk/>
          <pc:sldMk cId="4278301786" sldId="651"/>
        </pc:sldMkLst>
      </pc:sldChg>
      <pc:sldChg chg="add">
        <pc:chgData name="Young, Courtney N. (GSFC-LP013)" userId="e80a2bb7-5c12-42c2-b4bf-9e3a6e555256" providerId="ADAL" clId="{531EF503-5972-4385-954D-40F3A38B0481}" dt="2026-08-17T12:55:24.964" v="0"/>
        <pc:sldMkLst>
          <pc:docMk/>
          <pc:sldMk cId="1628963028" sldId="652"/>
        </pc:sldMkLst>
      </pc:sldChg>
      <pc:sldChg chg="add">
        <pc:chgData name="Young, Courtney N. (GSFC-LP013)" userId="e80a2bb7-5c12-42c2-b4bf-9e3a6e555256" providerId="ADAL" clId="{531EF503-5972-4385-954D-40F3A38B0481}" dt="2026-08-17T12:55:24.964" v="0"/>
        <pc:sldMkLst>
          <pc:docMk/>
          <pc:sldMk cId="1015994229" sldId="653"/>
        </pc:sldMkLst>
      </pc:sldChg>
      <pc:sldChg chg="add">
        <pc:chgData name="Young, Courtney N. (GSFC-LP013)" userId="e80a2bb7-5c12-42c2-b4bf-9e3a6e555256" providerId="ADAL" clId="{531EF503-5972-4385-954D-40F3A38B0481}" dt="2026-08-17T12:55:24.964" v="0"/>
        <pc:sldMkLst>
          <pc:docMk/>
          <pc:sldMk cId="2459721225" sldId="654"/>
        </pc:sldMkLst>
      </pc:sldChg>
    </pc:docChg>
  </pc:docChgLst>
  <pc:docChgLst>
    <pc:chgData name="Young, Courtney N. (GSFC-LP013)" userId="e80a2bb7-5c12-42c2-b4bf-9e3a6e555256" providerId="ADAL" clId="{6AB73D3A-55DF-4743-8B89-A4FAB4D4FC20}"/>
    <pc:docChg chg="undo custSel addSld modSld delMainMaster modMainMaster">
      <pc:chgData name="Young, Courtney N. (GSFC-LP013)" userId="e80a2bb7-5c12-42c2-b4bf-9e3a6e555256" providerId="ADAL" clId="{6AB73D3A-55DF-4743-8B89-A4FAB4D4FC20}" dt="2026-08-15T00:58:17.991" v="170" actId="404"/>
      <pc:docMkLst>
        <pc:docMk/>
      </pc:docMkLst>
      <pc:sldChg chg="add">
        <pc:chgData name="Young, Courtney N. (GSFC-LP013)" userId="e80a2bb7-5c12-42c2-b4bf-9e3a6e555256" providerId="ADAL" clId="{6AB73D3A-55DF-4743-8B89-A4FAB4D4FC20}" dt="2026-08-15T00:14:23.294" v="1"/>
        <pc:sldMkLst>
          <pc:docMk/>
          <pc:sldMk cId="524867035" sldId="547"/>
        </pc:sldMkLst>
      </pc:sldChg>
      <pc:sldChg chg="modSp mod">
        <pc:chgData name="Young, Courtney N. (GSFC-LP013)" userId="e80a2bb7-5c12-42c2-b4bf-9e3a6e555256" providerId="ADAL" clId="{6AB73D3A-55DF-4743-8B89-A4FAB4D4FC20}" dt="2026-08-15T00:54:35.002" v="36" actId="404"/>
        <pc:sldMkLst>
          <pc:docMk/>
          <pc:sldMk cId="0" sldId="554"/>
        </pc:sldMkLst>
        <pc:spChg chg="mod">
          <ac:chgData name="Young, Courtney N. (GSFC-LP013)" userId="e80a2bb7-5c12-42c2-b4bf-9e3a6e555256" providerId="ADAL" clId="{6AB73D3A-55DF-4743-8B89-A4FAB4D4FC20}" dt="2026-08-15T00:54:35.002" v="36" actId="404"/>
          <ac:spMkLst>
            <pc:docMk/>
            <pc:sldMk cId="0" sldId="554"/>
            <ac:spMk id="2" creationId="{A1EB7128-881A-5B92-6999-2C59A78DB9E4}"/>
          </ac:spMkLst>
        </pc:spChg>
      </pc:sldChg>
      <pc:sldChg chg="add">
        <pc:chgData name="Young, Courtney N. (GSFC-LP013)" userId="e80a2bb7-5c12-42c2-b4bf-9e3a6e555256" providerId="ADAL" clId="{6AB73D3A-55DF-4743-8B89-A4FAB4D4FC20}" dt="2026-08-15T00:25:36.877" v="5"/>
        <pc:sldMkLst>
          <pc:docMk/>
          <pc:sldMk cId="2408450352" sldId="555"/>
        </pc:sldMkLst>
      </pc:sldChg>
      <pc:sldChg chg="add">
        <pc:chgData name="Young, Courtney N. (GSFC-LP013)" userId="e80a2bb7-5c12-42c2-b4bf-9e3a6e555256" providerId="ADAL" clId="{6AB73D3A-55DF-4743-8B89-A4FAB4D4FC20}" dt="2026-08-14T23:59:59.307" v="0"/>
        <pc:sldMkLst>
          <pc:docMk/>
          <pc:sldMk cId="1973476561" sldId="557"/>
        </pc:sldMkLst>
      </pc:sldChg>
      <pc:sldChg chg="add">
        <pc:chgData name="Young, Courtney N. (GSFC-LP013)" userId="e80a2bb7-5c12-42c2-b4bf-9e3a6e555256" providerId="ADAL" clId="{6AB73D3A-55DF-4743-8B89-A4FAB4D4FC20}" dt="2026-08-14T23:59:59.307" v="0"/>
        <pc:sldMkLst>
          <pc:docMk/>
          <pc:sldMk cId="1990185002" sldId="558"/>
        </pc:sldMkLst>
      </pc:sldChg>
      <pc:sldChg chg="add">
        <pc:chgData name="Young, Courtney N. (GSFC-LP013)" userId="e80a2bb7-5c12-42c2-b4bf-9e3a6e555256" providerId="ADAL" clId="{6AB73D3A-55DF-4743-8B89-A4FAB4D4FC20}" dt="2026-08-14T23:59:59.307" v="0"/>
        <pc:sldMkLst>
          <pc:docMk/>
          <pc:sldMk cId="2189730686" sldId="559"/>
        </pc:sldMkLst>
      </pc:sldChg>
      <pc:sldChg chg="modSp add mod">
        <pc:chgData name="Young, Courtney N. (GSFC-LP013)" userId="e80a2bb7-5c12-42c2-b4bf-9e3a6e555256" providerId="ADAL" clId="{6AB73D3A-55DF-4743-8B89-A4FAB4D4FC20}" dt="2026-08-15T00:55:04.937" v="46" actId="403"/>
        <pc:sldMkLst>
          <pc:docMk/>
          <pc:sldMk cId="0" sldId="570"/>
        </pc:sldMkLst>
        <pc:spChg chg="mod">
          <ac:chgData name="Young, Courtney N. (GSFC-LP013)" userId="e80a2bb7-5c12-42c2-b4bf-9e3a6e555256" providerId="ADAL" clId="{6AB73D3A-55DF-4743-8B89-A4FAB4D4FC20}" dt="2026-08-15T00:55:04.937" v="46" actId="403"/>
          <ac:spMkLst>
            <pc:docMk/>
            <pc:sldMk cId="0" sldId="570"/>
            <ac:spMk id="2" creationId="{A1EB7128-881A-5B92-6999-2C59A78DB9E4}"/>
          </ac:spMkLst>
        </pc:spChg>
      </pc:sldChg>
      <pc:sldChg chg="add">
        <pc:chgData name="Young, Courtney N. (GSFC-LP013)" userId="e80a2bb7-5c12-42c2-b4bf-9e3a6e555256" providerId="ADAL" clId="{6AB73D3A-55DF-4743-8B89-A4FAB4D4FC20}" dt="2026-08-14T23:59:59.307" v="0"/>
        <pc:sldMkLst>
          <pc:docMk/>
          <pc:sldMk cId="1974678185" sldId="571"/>
        </pc:sldMkLst>
      </pc:sldChg>
      <pc:sldChg chg="add">
        <pc:chgData name="Young, Courtney N. (GSFC-LP013)" userId="e80a2bb7-5c12-42c2-b4bf-9e3a6e555256" providerId="ADAL" clId="{6AB73D3A-55DF-4743-8B89-A4FAB4D4FC20}" dt="2026-08-14T23:59:59.307" v="0"/>
        <pc:sldMkLst>
          <pc:docMk/>
          <pc:sldMk cId="2954576425" sldId="572"/>
        </pc:sldMkLst>
      </pc:sldChg>
      <pc:sldChg chg="add">
        <pc:chgData name="Young, Courtney N. (GSFC-LP013)" userId="e80a2bb7-5c12-42c2-b4bf-9e3a6e555256" providerId="ADAL" clId="{6AB73D3A-55DF-4743-8B89-A4FAB4D4FC20}" dt="2026-08-14T23:59:59.307" v="0"/>
        <pc:sldMkLst>
          <pc:docMk/>
          <pc:sldMk cId="306957674" sldId="573"/>
        </pc:sldMkLst>
      </pc:sldChg>
      <pc:sldChg chg="modSp add mod">
        <pc:chgData name="Young, Courtney N. (GSFC-LP013)" userId="e80a2bb7-5c12-42c2-b4bf-9e3a6e555256" providerId="ADAL" clId="{6AB73D3A-55DF-4743-8B89-A4FAB4D4FC20}" dt="2026-08-15T00:55:41.631" v="105" actId="1038"/>
        <pc:sldMkLst>
          <pc:docMk/>
          <pc:sldMk cId="0" sldId="574"/>
        </pc:sldMkLst>
        <pc:spChg chg="mod">
          <ac:chgData name="Young, Courtney N. (GSFC-LP013)" userId="e80a2bb7-5c12-42c2-b4bf-9e3a6e555256" providerId="ADAL" clId="{6AB73D3A-55DF-4743-8B89-A4FAB4D4FC20}" dt="2026-08-15T00:55:41.631" v="105" actId="1038"/>
          <ac:spMkLst>
            <pc:docMk/>
            <pc:sldMk cId="0" sldId="574"/>
            <ac:spMk id="2" creationId="{A1EB7128-881A-5B92-6999-2C59A78DB9E4}"/>
          </ac:spMkLst>
        </pc:spChg>
      </pc:sldChg>
      <pc:sldChg chg="add">
        <pc:chgData name="Young, Courtney N. (GSFC-LP013)" userId="e80a2bb7-5c12-42c2-b4bf-9e3a6e555256" providerId="ADAL" clId="{6AB73D3A-55DF-4743-8B89-A4FAB4D4FC20}" dt="2026-08-14T23:59:59.307" v="0"/>
        <pc:sldMkLst>
          <pc:docMk/>
          <pc:sldMk cId="2956885375" sldId="575"/>
        </pc:sldMkLst>
      </pc:sldChg>
      <pc:sldChg chg="add">
        <pc:chgData name="Young, Courtney N. (GSFC-LP013)" userId="e80a2bb7-5c12-42c2-b4bf-9e3a6e555256" providerId="ADAL" clId="{6AB73D3A-55DF-4743-8B89-A4FAB4D4FC20}" dt="2026-08-14T23:59:59.307" v="0"/>
        <pc:sldMkLst>
          <pc:docMk/>
          <pc:sldMk cId="1997984423" sldId="576"/>
        </pc:sldMkLst>
      </pc:sldChg>
      <pc:sldChg chg="add">
        <pc:chgData name="Young, Courtney N. (GSFC-LP013)" userId="e80a2bb7-5c12-42c2-b4bf-9e3a6e555256" providerId="ADAL" clId="{6AB73D3A-55DF-4743-8B89-A4FAB4D4FC20}" dt="2026-08-14T23:59:59.307" v="0"/>
        <pc:sldMkLst>
          <pc:docMk/>
          <pc:sldMk cId="4128271034" sldId="577"/>
        </pc:sldMkLst>
      </pc:sldChg>
      <pc:sldChg chg="modSp add mod">
        <pc:chgData name="Young, Courtney N. (GSFC-LP013)" userId="e80a2bb7-5c12-42c2-b4bf-9e3a6e555256" providerId="ADAL" clId="{6AB73D3A-55DF-4743-8B89-A4FAB4D4FC20}" dt="2026-08-15T00:56:07.004" v="113" actId="404"/>
        <pc:sldMkLst>
          <pc:docMk/>
          <pc:sldMk cId="0" sldId="578"/>
        </pc:sldMkLst>
        <pc:spChg chg="mod">
          <ac:chgData name="Young, Courtney N. (GSFC-LP013)" userId="e80a2bb7-5c12-42c2-b4bf-9e3a6e555256" providerId="ADAL" clId="{6AB73D3A-55DF-4743-8B89-A4FAB4D4FC20}" dt="2026-08-15T00:56:07.004" v="113" actId="404"/>
          <ac:spMkLst>
            <pc:docMk/>
            <pc:sldMk cId="0" sldId="578"/>
            <ac:spMk id="3" creationId="{3CE18023-0C18-9B59-0D5C-BA203FAB1A79}"/>
          </ac:spMkLst>
        </pc:spChg>
      </pc:sldChg>
      <pc:sldChg chg="add">
        <pc:chgData name="Young, Courtney N. (GSFC-LP013)" userId="e80a2bb7-5c12-42c2-b4bf-9e3a6e555256" providerId="ADAL" clId="{6AB73D3A-55DF-4743-8B89-A4FAB4D4FC20}" dt="2026-08-15T00:14:23.294" v="1"/>
        <pc:sldMkLst>
          <pc:docMk/>
          <pc:sldMk cId="1857697017" sldId="579"/>
        </pc:sldMkLst>
      </pc:sldChg>
      <pc:sldChg chg="add">
        <pc:chgData name="Young, Courtney N. (GSFC-LP013)" userId="e80a2bb7-5c12-42c2-b4bf-9e3a6e555256" providerId="ADAL" clId="{6AB73D3A-55DF-4743-8B89-A4FAB4D4FC20}" dt="2026-08-15T00:14:23.294" v="1"/>
        <pc:sldMkLst>
          <pc:docMk/>
          <pc:sldMk cId="3704038492" sldId="580"/>
        </pc:sldMkLst>
      </pc:sldChg>
      <pc:sldChg chg="add">
        <pc:chgData name="Young, Courtney N. (GSFC-LP013)" userId="e80a2bb7-5c12-42c2-b4bf-9e3a6e555256" providerId="ADAL" clId="{6AB73D3A-55DF-4743-8B89-A4FAB4D4FC20}" dt="2026-08-15T00:14:23.294" v="1"/>
        <pc:sldMkLst>
          <pc:docMk/>
          <pc:sldMk cId="531710884" sldId="581"/>
        </pc:sldMkLst>
      </pc:sldChg>
      <pc:sldChg chg="add">
        <pc:chgData name="Young, Courtney N. (GSFC-LP013)" userId="e80a2bb7-5c12-42c2-b4bf-9e3a6e555256" providerId="ADAL" clId="{6AB73D3A-55DF-4743-8B89-A4FAB4D4FC20}" dt="2026-08-15T00:14:23.294" v="1"/>
        <pc:sldMkLst>
          <pc:docMk/>
          <pc:sldMk cId="4066073943" sldId="582"/>
        </pc:sldMkLst>
      </pc:sldChg>
      <pc:sldChg chg="add">
        <pc:chgData name="Young, Courtney N. (GSFC-LP013)" userId="e80a2bb7-5c12-42c2-b4bf-9e3a6e555256" providerId="ADAL" clId="{6AB73D3A-55DF-4743-8B89-A4FAB4D4FC20}" dt="2026-08-15T00:14:23.294" v="1"/>
        <pc:sldMkLst>
          <pc:docMk/>
          <pc:sldMk cId="367136119" sldId="583"/>
        </pc:sldMkLst>
      </pc:sldChg>
      <pc:sldChg chg="add">
        <pc:chgData name="Young, Courtney N. (GSFC-LP013)" userId="e80a2bb7-5c12-42c2-b4bf-9e3a6e555256" providerId="ADAL" clId="{6AB73D3A-55DF-4743-8B89-A4FAB4D4FC20}" dt="2026-08-15T00:14:23.294" v="1"/>
        <pc:sldMkLst>
          <pc:docMk/>
          <pc:sldMk cId="1117046199" sldId="584"/>
        </pc:sldMkLst>
      </pc:sldChg>
      <pc:sldChg chg="add">
        <pc:chgData name="Young, Courtney N. (GSFC-LP013)" userId="e80a2bb7-5c12-42c2-b4bf-9e3a6e555256" providerId="ADAL" clId="{6AB73D3A-55DF-4743-8B89-A4FAB4D4FC20}" dt="2026-08-15T00:14:23.294" v="1"/>
        <pc:sldMkLst>
          <pc:docMk/>
          <pc:sldMk cId="1526855436" sldId="585"/>
        </pc:sldMkLst>
      </pc:sldChg>
      <pc:sldChg chg="add">
        <pc:chgData name="Young, Courtney N. (GSFC-LP013)" userId="e80a2bb7-5c12-42c2-b4bf-9e3a6e555256" providerId="ADAL" clId="{6AB73D3A-55DF-4743-8B89-A4FAB4D4FC20}" dt="2026-08-15T00:14:23.294" v="1"/>
        <pc:sldMkLst>
          <pc:docMk/>
          <pc:sldMk cId="2167116516" sldId="586"/>
        </pc:sldMkLst>
      </pc:sldChg>
      <pc:sldChg chg="add">
        <pc:chgData name="Young, Courtney N. (GSFC-LP013)" userId="e80a2bb7-5c12-42c2-b4bf-9e3a6e555256" providerId="ADAL" clId="{6AB73D3A-55DF-4743-8B89-A4FAB4D4FC20}" dt="2026-08-15T00:14:23.294" v="1"/>
        <pc:sldMkLst>
          <pc:docMk/>
          <pc:sldMk cId="10354235" sldId="587"/>
        </pc:sldMkLst>
      </pc:sldChg>
      <pc:sldChg chg="modSp add mod">
        <pc:chgData name="Young, Courtney N. (GSFC-LP013)" userId="e80a2bb7-5c12-42c2-b4bf-9e3a6e555256" providerId="ADAL" clId="{6AB73D3A-55DF-4743-8B89-A4FAB4D4FC20}" dt="2026-08-15T00:56:29.009" v="123" actId="20577"/>
        <pc:sldMkLst>
          <pc:docMk/>
          <pc:sldMk cId="0" sldId="588"/>
        </pc:sldMkLst>
        <pc:spChg chg="mod">
          <ac:chgData name="Young, Courtney N. (GSFC-LP013)" userId="e80a2bb7-5c12-42c2-b4bf-9e3a6e555256" providerId="ADAL" clId="{6AB73D3A-55DF-4743-8B89-A4FAB4D4FC20}" dt="2026-08-15T00:56:29.009" v="123" actId="20577"/>
          <ac:spMkLst>
            <pc:docMk/>
            <pc:sldMk cId="0" sldId="588"/>
            <ac:spMk id="2" creationId="{A1EB7128-881A-5B92-6999-2C59A78DB9E4}"/>
          </ac:spMkLst>
        </pc:spChg>
      </pc:sldChg>
      <pc:sldChg chg="add">
        <pc:chgData name="Young, Courtney N. (GSFC-LP013)" userId="e80a2bb7-5c12-42c2-b4bf-9e3a6e555256" providerId="ADAL" clId="{6AB73D3A-55DF-4743-8B89-A4FAB4D4FC20}" dt="2026-08-15T00:20:37.386" v="2"/>
        <pc:sldMkLst>
          <pc:docMk/>
          <pc:sldMk cId="1800250854" sldId="589"/>
        </pc:sldMkLst>
      </pc:sldChg>
      <pc:sldChg chg="add">
        <pc:chgData name="Young, Courtney N. (GSFC-LP013)" userId="e80a2bb7-5c12-42c2-b4bf-9e3a6e555256" providerId="ADAL" clId="{6AB73D3A-55DF-4743-8B89-A4FAB4D4FC20}" dt="2026-08-15T00:20:37.386" v="2"/>
        <pc:sldMkLst>
          <pc:docMk/>
          <pc:sldMk cId="3699120688" sldId="590"/>
        </pc:sldMkLst>
      </pc:sldChg>
      <pc:sldChg chg="add">
        <pc:chgData name="Young, Courtney N. (GSFC-LP013)" userId="e80a2bb7-5c12-42c2-b4bf-9e3a6e555256" providerId="ADAL" clId="{6AB73D3A-55DF-4743-8B89-A4FAB4D4FC20}" dt="2026-08-15T00:20:37.386" v="2"/>
        <pc:sldMkLst>
          <pc:docMk/>
          <pc:sldMk cId="4222593613" sldId="591"/>
        </pc:sldMkLst>
      </pc:sldChg>
      <pc:sldChg chg="add">
        <pc:chgData name="Young, Courtney N. (GSFC-LP013)" userId="e80a2bb7-5c12-42c2-b4bf-9e3a6e555256" providerId="ADAL" clId="{6AB73D3A-55DF-4743-8B89-A4FAB4D4FC20}" dt="2026-08-15T00:20:37.386" v="2"/>
        <pc:sldMkLst>
          <pc:docMk/>
          <pc:sldMk cId="4229828290" sldId="592"/>
        </pc:sldMkLst>
      </pc:sldChg>
      <pc:sldChg chg="modSp add mod">
        <pc:chgData name="Young, Courtney N. (GSFC-LP013)" userId="e80a2bb7-5c12-42c2-b4bf-9e3a6e555256" providerId="ADAL" clId="{6AB73D3A-55DF-4743-8B89-A4FAB4D4FC20}" dt="2026-08-15T00:56:46.971" v="131" actId="404"/>
        <pc:sldMkLst>
          <pc:docMk/>
          <pc:sldMk cId="0" sldId="593"/>
        </pc:sldMkLst>
        <pc:spChg chg="mod">
          <ac:chgData name="Young, Courtney N. (GSFC-LP013)" userId="e80a2bb7-5c12-42c2-b4bf-9e3a6e555256" providerId="ADAL" clId="{6AB73D3A-55DF-4743-8B89-A4FAB4D4FC20}" dt="2026-08-15T00:56:46.971" v="131" actId="404"/>
          <ac:spMkLst>
            <pc:docMk/>
            <pc:sldMk cId="0" sldId="593"/>
            <ac:spMk id="2" creationId="{A1EB7128-881A-5B92-6999-2C59A78DB9E4}"/>
          </ac:spMkLst>
        </pc:spChg>
      </pc:sldChg>
      <pc:sldChg chg="add">
        <pc:chgData name="Young, Courtney N. (GSFC-LP013)" userId="e80a2bb7-5c12-42c2-b4bf-9e3a6e555256" providerId="ADAL" clId="{6AB73D3A-55DF-4743-8B89-A4FAB4D4FC20}" dt="2026-08-15T00:21:12.338" v="3"/>
        <pc:sldMkLst>
          <pc:docMk/>
          <pc:sldMk cId="2366744710" sldId="594"/>
        </pc:sldMkLst>
      </pc:sldChg>
      <pc:sldChg chg="add">
        <pc:chgData name="Young, Courtney N. (GSFC-LP013)" userId="e80a2bb7-5c12-42c2-b4bf-9e3a6e555256" providerId="ADAL" clId="{6AB73D3A-55DF-4743-8B89-A4FAB4D4FC20}" dt="2026-08-15T00:21:12.338" v="3"/>
        <pc:sldMkLst>
          <pc:docMk/>
          <pc:sldMk cId="1943119799" sldId="595"/>
        </pc:sldMkLst>
      </pc:sldChg>
      <pc:sldChg chg="add">
        <pc:chgData name="Young, Courtney N. (GSFC-LP013)" userId="e80a2bb7-5c12-42c2-b4bf-9e3a6e555256" providerId="ADAL" clId="{6AB73D3A-55DF-4743-8B89-A4FAB4D4FC20}" dt="2026-08-15T00:21:12.338" v="3"/>
        <pc:sldMkLst>
          <pc:docMk/>
          <pc:sldMk cId="628659454" sldId="596"/>
        </pc:sldMkLst>
      </pc:sldChg>
      <pc:sldChg chg="add">
        <pc:chgData name="Young, Courtney N. (GSFC-LP013)" userId="e80a2bb7-5c12-42c2-b4bf-9e3a6e555256" providerId="ADAL" clId="{6AB73D3A-55DF-4743-8B89-A4FAB4D4FC20}" dt="2026-08-15T00:21:12.338" v="3"/>
        <pc:sldMkLst>
          <pc:docMk/>
          <pc:sldMk cId="2649813554" sldId="597"/>
        </pc:sldMkLst>
      </pc:sldChg>
      <pc:sldChg chg="add">
        <pc:chgData name="Young, Courtney N. (GSFC-LP013)" userId="e80a2bb7-5c12-42c2-b4bf-9e3a6e555256" providerId="ADAL" clId="{6AB73D3A-55DF-4743-8B89-A4FAB4D4FC20}" dt="2026-08-15T00:21:12.338" v="3"/>
        <pc:sldMkLst>
          <pc:docMk/>
          <pc:sldMk cId="587956491" sldId="598"/>
        </pc:sldMkLst>
      </pc:sldChg>
      <pc:sldChg chg="modSp add mod">
        <pc:chgData name="Young, Courtney N. (GSFC-LP013)" userId="e80a2bb7-5c12-42c2-b4bf-9e3a6e555256" providerId="ADAL" clId="{6AB73D3A-55DF-4743-8B89-A4FAB4D4FC20}" dt="2026-08-15T00:57:11.508" v="139" actId="404"/>
        <pc:sldMkLst>
          <pc:docMk/>
          <pc:sldMk cId="0" sldId="599"/>
        </pc:sldMkLst>
        <pc:spChg chg="mod">
          <ac:chgData name="Young, Courtney N. (GSFC-LP013)" userId="e80a2bb7-5c12-42c2-b4bf-9e3a6e555256" providerId="ADAL" clId="{6AB73D3A-55DF-4743-8B89-A4FAB4D4FC20}" dt="2026-08-15T00:57:11.508" v="139" actId="404"/>
          <ac:spMkLst>
            <pc:docMk/>
            <pc:sldMk cId="0" sldId="599"/>
            <ac:spMk id="2" creationId="{A1EB7128-881A-5B92-6999-2C59A78DB9E4}"/>
          </ac:spMkLst>
        </pc:spChg>
      </pc:sldChg>
      <pc:sldChg chg="add">
        <pc:chgData name="Young, Courtney N. (GSFC-LP013)" userId="e80a2bb7-5c12-42c2-b4bf-9e3a6e555256" providerId="ADAL" clId="{6AB73D3A-55DF-4743-8B89-A4FAB4D4FC20}" dt="2026-08-15T00:25:01.670" v="4"/>
        <pc:sldMkLst>
          <pc:docMk/>
          <pc:sldMk cId="760944218" sldId="600"/>
        </pc:sldMkLst>
      </pc:sldChg>
      <pc:sldChg chg="add">
        <pc:chgData name="Young, Courtney N. (GSFC-LP013)" userId="e80a2bb7-5c12-42c2-b4bf-9e3a6e555256" providerId="ADAL" clId="{6AB73D3A-55DF-4743-8B89-A4FAB4D4FC20}" dt="2026-08-15T00:25:01.670" v="4"/>
        <pc:sldMkLst>
          <pc:docMk/>
          <pc:sldMk cId="2923" sldId="601"/>
        </pc:sldMkLst>
      </pc:sldChg>
      <pc:sldChg chg="add">
        <pc:chgData name="Young, Courtney N. (GSFC-LP013)" userId="e80a2bb7-5c12-42c2-b4bf-9e3a6e555256" providerId="ADAL" clId="{6AB73D3A-55DF-4743-8B89-A4FAB4D4FC20}" dt="2026-08-15T00:25:01.670" v="4"/>
        <pc:sldMkLst>
          <pc:docMk/>
          <pc:sldMk cId="166046359" sldId="602"/>
        </pc:sldMkLst>
      </pc:sldChg>
      <pc:sldChg chg="add">
        <pc:chgData name="Young, Courtney N. (GSFC-LP013)" userId="e80a2bb7-5c12-42c2-b4bf-9e3a6e555256" providerId="ADAL" clId="{6AB73D3A-55DF-4743-8B89-A4FAB4D4FC20}" dt="2026-08-15T00:25:01.670" v="4"/>
        <pc:sldMkLst>
          <pc:docMk/>
          <pc:sldMk cId="3732002261" sldId="603"/>
        </pc:sldMkLst>
      </pc:sldChg>
      <pc:sldChg chg="add">
        <pc:chgData name="Young, Courtney N. (GSFC-LP013)" userId="e80a2bb7-5c12-42c2-b4bf-9e3a6e555256" providerId="ADAL" clId="{6AB73D3A-55DF-4743-8B89-A4FAB4D4FC20}" dt="2026-08-15T00:25:01.670" v="4"/>
        <pc:sldMkLst>
          <pc:docMk/>
          <pc:sldMk cId="547126617" sldId="604"/>
        </pc:sldMkLst>
      </pc:sldChg>
      <pc:sldChg chg="add">
        <pc:chgData name="Young, Courtney N. (GSFC-LP013)" userId="e80a2bb7-5c12-42c2-b4bf-9e3a6e555256" providerId="ADAL" clId="{6AB73D3A-55DF-4743-8B89-A4FAB4D4FC20}" dt="2026-08-15T00:25:01.670" v="4"/>
        <pc:sldMkLst>
          <pc:docMk/>
          <pc:sldMk cId="1540918857" sldId="605"/>
        </pc:sldMkLst>
      </pc:sldChg>
      <pc:sldChg chg="add">
        <pc:chgData name="Young, Courtney N. (GSFC-LP013)" userId="e80a2bb7-5c12-42c2-b4bf-9e3a6e555256" providerId="ADAL" clId="{6AB73D3A-55DF-4743-8B89-A4FAB4D4FC20}" dt="2026-08-15T00:25:01.670" v="4"/>
        <pc:sldMkLst>
          <pc:docMk/>
          <pc:sldMk cId="1462932672" sldId="606"/>
        </pc:sldMkLst>
      </pc:sldChg>
      <pc:sldChg chg="add">
        <pc:chgData name="Young, Courtney N. (GSFC-LP013)" userId="e80a2bb7-5c12-42c2-b4bf-9e3a6e555256" providerId="ADAL" clId="{6AB73D3A-55DF-4743-8B89-A4FAB4D4FC20}" dt="2026-08-15T00:25:01.670" v="4"/>
        <pc:sldMkLst>
          <pc:docMk/>
          <pc:sldMk cId="481246889" sldId="607"/>
        </pc:sldMkLst>
      </pc:sldChg>
      <pc:sldChg chg="add">
        <pc:chgData name="Young, Courtney N. (GSFC-LP013)" userId="e80a2bb7-5c12-42c2-b4bf-9e3a6e555256" providerId="ADAL" clId="{6AB73D3A-55DF-4743-8B89-A4FAB4D4FC20}" dt="2026-08-15T00:25:01.670" v="4"/>
        <pc:sldMkLst>
          <pc:docMk/>
          <pc:sldMk cId="813672313" sldId="608"/>
        </pc:sldMkLst>
      </pc:sldChg>
      <pc:sldChg chg="modSp add mod">
        <pc:chgData name="Young, Courtney N. (GSFC-LP013)" userId="e80a2bb7-5c12-42c2-b4bf-9e3a6e555256" providerId="ADAL" clId="{6AB73D3A-55DF-4743-8B89-A4FAB4D4FC20}" dt="2026-08-15T00:57:27.999" v="147" actId="404"/>
        <pc:sldMkLst>
          <pc:docMk/>
          <pc:sldMk cId="0" sldId="609"/>
        </pc:sldMkLst>
        <pc:spChg chg="mod">
          <ac:chgData name="Young, Courtney N. (GSFC-LP013)" userId="e80a2bb7-5c12-42c2-b4bf-9e3a6e555256" providerId="ADAL" clId="{6AB73D3A-55DF-4743-8B89-A4FAB4D4FC20}" dt="2026-08-15T00:57:27.999" v="147" actId="404"/>
          <ac:spMkLst>
            <pc:docMk/>
            <pc:sldMk cId="0" sldId="609"/>
            <ac:spMk id="2" creationId="{A1EB7128-881A-5B92-6999-2C59A78DB9E4}"/>
          </ac:spMkLst>
        </pc:spChg>
      </pc:sldChg>
      <pc:sldChg chg="add">
        <pc:chgData name="Young, Courtney N. (GSFC-LP013)" userId="e80a2bb7-5c12-42c2-b4bf-9e3a6e555256" providerId="ADAL" clId="{6AB73D3A-55DF-4743-8B89-A4FAB4D4FC20}" dt="2026-08-15T00:25:36.877" v="5"/>
        <pc:sldMkLst>
          <pc:docMk/>
          <pc:sldMk cId="2264650043" sldId="610"/>
        </pc:sldMkLst>
      </pc:sldChg>
      <pc:sldChg chg="modSp add mod">
        <pc:chgData name="Young, Courtney N. (GSFC-LP013)" userId="e80a2bb7-5c12-42c2-b4bf-9e3a6e555256" providerId="ADAL" clId="{6AB73D3A-55DF-4743-8B89-A4FAB4D4FC20}" dt="2026-08-15T00:57:41.172" v="154" actId="404"/>
        <pc:sldMkLst>
          <pc:docMk/>
          <pc:sldMk cId="0" sldId="611"/>
        </pc:sldMkLst>
        <pc:spChg chg="mod">
          <ac:chgData name="Young, Courtney N. (GSFC-LP013)" userId="e80a2bb7-5c12-42c2-b4bf-9e3a6e555256" providerId="ADAL" clId="{6AB73D3A-55DF-4743-8B89-A4FAB4D4FC20}" dt="2026-08-15T00:57:41.172" v="154" actId="404"/>
          <ac:spMkLst>
            <pc:docMk/>
            <pc:sldMk cId="0" sldId="611"/>
            <ac:spMk id="2" creationId="{A1EB7128-881A-5B92-6999-2C59A78DB9E4}"/>
          </ac:spMkLst>
        </pc:spChg>
      </pc:sldChg>
      <pc:sldChg chg="add">
        <pc:chgData name="Young, Courtney N. (GSFC-LP013)" userId="e80a2bb7-5c12-42c2-b4bf-9e3a6e555256" providerId="ADAL" clId="{6AB73D3A-55DF-4743-8B89-A4FAB4D4FC20}" dt="2026-08-15T00:25:36.877" v="5"/>
        <pc:sldMkLst>
          <pc:docMk/>
          <pc:sldMk cId="1322450013" sldId="612"/>
        </pc:sldMkLst>
      </pc:sldChg>
      <pc:sldChg chg="add">
        <pc:chgData name="Young, Courtney N. (GSFC-LP013)" userId="e80a2bb7-5c12-42c2-b4bf-9e3a6e555256" providerId="ADAL" clId="{6AB73D3A-55DF-4743-8B89-A4FAB4D4FC20}" dt="2026-08-15T00:25:36.877" v="5"/>
        <pc:sldMkLst>
          <pc:docMk/>
          <pc:sldMk cId="3862180785" sldId="613"/>
        </pc:sldMkLst>
      </pc:sldChg>
      <pc:sldChg chg="modSp add mod">
        <pc:chgData name="Young, Courtney N. (GSFC-LP013)" userId="e80a2bb7-5c12-42c2-b4bf-9e3a6e555256" providerId="ADAL" clId="{6AB73D3A-55DF-4743-8B89-A4FAB4D4FC20}" dt="2026-08-15T00:57:58.873" v="162" actId="404"/>
        <pc:sldMkLst>
          <pc:docMk/>
          <pc:sldMk cId="0" sldId="614"/>
        </pc:sldMkLst>
        <pc:spChg chg="mod">
          <ac:chgData name="Young, Courtney N. (GSFC-LP013)" userId="e80a2bb7-5c12-42c2-b4bf-9e3a6e555256" providerId="ADAL" clId="{6AB73D3A-55DF-4743-8B89-A4FAB4D4FC20}" dt="2026-08-15T00:57:58.873" v="162" actId="404"/>
          <ac:spMkLst>
            <pc:docMk/>
            <pc:sldMk cId="0" sldId="614"/>
            <ac:spMk id="2" creationId="{A1EB7128-881A-5B92-6999-2C59A78DB9E4}"/>
          </ac:spMkLst>
        </pc:spChg>
      </pc:sldChg>
      <pc:sldChg chg="add">
        <pc:chgData name="Young, Courtney N. (GSFC-LP013)" userId="e80a2bb7-5c12-42c2-b4bf-9e3a6e555256" providerId="ADAL" clId="{6AB73D3A-55DF-4743-8B89-A4FAB4D4FC20}" dt="2026-08-15T00:25:36.877" v="5"/>
        <pc:sldMkLst>
          <pc:docMk/>
          <pc:sldMk cId="4047433455" sldId="615"/>
        </pc:sldMkLst>
      </pc:sldChg>
      <pc:sldChg chg="add">
        <pc:chgData name="Young, Courtney N. (GSFC-LP013)" userId="e80a2bb7-5c12-42c2-b4bf-9e3a6e555256" providerId="ADAL" clId="{6AB73D3A-55DF-4743-8B89-A4FAB4D4FC20}" dt="2026-08-15T00:25:36.877" v="5"/>
        <pc:sldMkLst>
          <pc:docMk/>
          <pc:sldMk cId="1420894267" sldId="616"/>
        </pc:sldMkLst>
      </pc:sldChg>
      <pc:sldChg chg="modSp add mod">
        <pc:chgData name="Young, Courtney N. (GSFC-LP013)" userId="e80a2bb7-5c12-42c2-b4bf-9e3a6e555256" providerId="ADAL" clId="{6AB73D3A-55DF-4743-8B89-A4FAB4D4FC20}" dt="2026-08-15T00:58:17.991" v="170" actId="404"/>
        <pc:sldMkLst>
          <pc:docMk/>
          <pc:sldMk cId="0" sldId="617"/>
        </pc:sldMkLst>
        <pc:spChg chg="mod">
          <ac:chgData name="Young, Courtney N. (GSFC-LP013)" userId="e80a2bb7-5c12-42c2-b4bf-9e3a6e555256" providerId="ADAL" clId="{6AB73D3A-55DF-4743-8B89-A4FAB4D4FC20}" dt="2026-08-15T00:58:17.991" v="170" actId="404"/>
          <ac:spMkLst>
            <pc:docMk/>
            <pc:sldMk cId="0" sldId="617"/>
            <ac:spMk id="2" creationId="{A1EB7128-881A-5B92-6999-2C59A78DB9E4}"/>
          </ac:spMkLst>
        </pc:spChg>
      </pc:sldChg>
      <pc:sldChg chg="add">
        <pc:chgData name="Young, Courtney N. (GSFC-LP013)" userId="e80a2bb7-5c12-42c2-b4bf-9e3a6e555256" providerId="ADAL" clId="{6AB73D3A-55DF-4743-8B89-A4FAB4D4FC20}" dt="2026-08-15T00:26:00.906" v="8"/>
        <pc:sldMkLst>
          <pc:docMk/>
          <pc:sldMk cId="3976059089" sldId="618"/>
        </pc:sldMkLst>
      </pc:sldChg>
      <pc:sldChg chg="add">
        <pc:chgData name="Young, Courtney N. (GSFC-LP013)" userId="e80a2bb7-5c12-42c2-b4bf-9e3a6e555256" providerId="ADAL" clId="{6AB73D3A-55DF-4743-8B89-A4FAB4D4FC20}" dt="2026-08-15T00:26:00.906" v="8"/>
        <pc:sldMkLst>
          <pc:docMk/>
          <pc:sldMk cId="840386106" sldId="619"/>
        </pc:sldMkLst>
      </pc:sldChg>
      <pc:sldChg chg="add">
        <pc:chgData name="Young, Courtney N. (GSFC-LP013)" userId="e80a2bb7-5c12-42c2-b4bf-9e3a6e555256" providerId="ADAL" clId="{6AB73D3A-55DF-4743-8B89-A4FAB4D4FC20}" dt="2026-08-15T00:26:00.906" v="8"/>
        <pc:sldMkLst>
          <pc:docMk/>
          <pc:sldMk cId="1174955308" sldId="620"/>
        </pc:sldMkLst>
      </pc:sldChg>
      <pc:sldChg chg="add">
        <pc:chgData name="Young, Courtney N. (GSFC-LP013)" userId="e80a2bb7-5c12-42c2-b4bf-9e3a6e555256" providerId="ADAL" clId="{6AB73D3A-55DF-4743-8B89-A4FAB4D4FC20}" dt="2026-08-15T00:26:00.906" v="8"/>
        <pc:sldMkLst>
          <pc:docMk/>
          <pc:sldMk cId="1268778592" sldId="621"/>
        </pc:sldMkLst>
      </pc:sldChg>
      <pc:sldChg chg="add">
        <pc:chgData name="Young, Courtney N. (GSFC-LP013)" userId="e80a2bb7-5c12-42c2-b4bf-9e3a6e555256" providerId="ADAL" clId="{6AB73D3A-55DF-4743-8B89-A4FAB4D4FC20}" dt="2026-08-15T00:26:00.906" v="8"/>
        <pc:sldMkLst>
          <pc:docMk/>
          <pc:sldMk cId="1217682270" sldId="622"/>
        </pc:sldMkLst>
      </pc:sldChg>
      <pc:sldChg chg="add">
        <pc:chgData name="Young, Courtney N. (GSFC-LP013)" userId="e80a2bb7-5c12-42c2-b4bf-9e3a6e555256" providerId="ADAL" clId="{6AB73D3A-55DF-4743-8B89-A4FAB4D4FC20}" dt="2026-08-15T00:26:00.906" v="8"/>
        <pc:sldMkLst>
          <pc:docMk/>
          <pc:sldMk cId="3519194931" sldId="623"/>
        </pc:sldMkLst>
      </pc:sldChg>
      <pc:sldChg chg="add">
        <pc:chgData name="Young, Courtney N. (GSFC-LP013)" userId="e80a2bb7-5c12-42c2-b4bf-9e3a6e555256" providerId="ADAL" clId="{6AB73D3A-55DF-4743-8B89-A4FAB4D4FC20}" dt="2026-08-15T00:26:00.906" v="8"/>
        <pc:sldMkLst>
          <pc:docMk/>
          <pc:sldMk cId="1358512536" sldId="624"/>
        </pc:sldMkLst>
      </pc:sldChg>
      <pc:sldChg chg="add">
        <pc:chgData name="Young, Courtney N. (GSFC-LP013)" userId="e80a2bb7-5c12-42c2-b4bf-9e3a6e555256" providerId="ADAL" clId="{6AB73D3A-55DF-4743-8B89-A4FAB4D4FC20}" dt="2026-08-15T00:26:00.906" v="8"/>
        <pc:sldMkLst>
          <pc:docMk/>
          <pc:sldMk cId="215744189" sldId="625"/>
        </pc:sldMkLst>
      </pc:sldChg>
      <pc:sldChg chg="add">
        <pc:chgData name="Young, Courtney N. (GSFC-LP013)" userId="e80a2bb7-5c12-42c2-b4bf-9e3a6e555256" providerId="ADAL" clId="{6AB73D3A-55DF-4743-8B89-A4FAB4D4FC20}" dt="2026-08-15T00:26:00.906" v="8"/>
        <pc:sldMkLst>
          <pc:docMk/>
          <pc:sldMk cId="3574715279" sldId="626"/>
        </pc:sldMkLst>
      </pc:sldChg>
      <pc:sldChg chg="add">
        <pc:chgData name="Young, Courtney N. (GSFC-LP013)" userId="e80a2bb7-5c12-42c2-b4bf-9e3a6e555256" providerId="ADAL" clId="{6AB73D3A-55DF-4743-8B89-A4FAB4D4FC20}" dt="2026-08-15T00:26:00.906" v="8"/>
        <pc:sldMkLst>
          <pc:docMk/>
          <pc:sldMk cId="1071347305" sldId="627"/>
        </pc:sldMkLst>
      </pc:sldChg>
      <pc:sldChg chg="add">
        <pc:chgData name="Young, Courtney N. (GSFC-LP013)" userId="e80a2bb7-5c12-42c2-b4bf-9e3a6e555256" providerId="ADAL" clId="{6AB73D3A-55DF-4743-8B89-A4FAB4D4FC20}" dt="2026-08-15T00:26:00.906" v="8"/>
        <pc:sldMkLst>
          <pc:docMk/>
          <pc:sldMk cId="2719459792" sldId="628"/>
        </pc:sldMkLst>
      </pc:sldChg>
      <pc:sldChg chg="add">
        <pc:chgData name="Young, Courtney N. (GSFC-LP013)" userId="e80a2bb7-5c12-42c2-b4bf-9e3a6e555256" providerId="ADAL" clId="{6AB73D3A-55DF-4743-8B89-A4FAB4D4FC20}" dt="2026-08-15T00:26:00.906" v="8"/>
        <pc:sldMkLst>
          <pc:docMk/>
          <pc:sldMk cId="2313943171" sldId="629"/>
        </pc:sldMkLst>
      </pc:sldChg>
      <pc:sldChg chg="add">
        <pc:chgData name="Young, Courtney N. (GSFC-LP013)" userId="e80a2bb7-5c12-42c2-b4bf-9e3a6e555256" providerId="ADAL" clId="{6AB73D3A-55DF-4743-8B89-A4FAB4D4FC20}" dt="2026-08-15T00:26:00.906" v="8"/>
        <pc:sldMkLst>
          <pc:docMk/>
          <pc:sldMk cId="2759320583" sldId="630"/>
        </pc:sldMkLst>
      </pc:sldChg>
      <pc:sldChg chg="add">
        <pc:chgData name="Young, Courtney N. (GSFC-LP013)" userId="e80a2bb7-5c12-42c2-b4bf-9e3a6e555256" providerId="ADAL" clId="{6AB73D3A-55DF-4743-8B89-A4FAB4D4FC20}" dt="2026-08-15T00:26:00.906" v="8"/>
        <pc:sldMkLst>
          <pc:docMk/>
          <pc:sldMk cId="3781588781" sldId="631"/>
        </pc:sldMkLst>
      </pc:sldChg>
      <pc:sldChg chg="add">
        <pc:chgData name="Young, Courtney N. (GSFC-LP013)" userId="e80a2bb7-5c12-42c2-b4bf-9e3a6e555256" providerId="ADAL" clId="{6AB73D3A-55DF-4743-8B89-A4FAB4D4FC20}" dt="2026-08-15T00:26:00.906" v="8"/>
        <pc:sldMkLst>
          <pc:docMk/>
          <pc:sldMk cId="460067197" sldId="632"/>
        </pc:sldMkLst>
      </pc:sldChg>
      <pc:sldChg chg="add">
        <pc:chgData name="Young, Courtney N. (GSFC-LP013)" userId="e80a2bb7-5c12-42c2-b4bf-9e3a6e555256" providerId="ADAL" clId="{6AB73D3A-55DF-4743-8B89-A4FAB4D4FC20}" dt="2026-08-15T00:26:00.906" v="8"/>
        <pc:sldMkLst>
          <pc:docMk/>
          <pc:sldMk cId="118291676" sldId="633"/>
        </pc:sldMkLst>
      </pc:sldChg>
      <pc:sldChg chg="add">
        <pc:chgData name="Young, Courtney N. (GSFC-LP013)" userId="e80a2bb7-5c12-42c2-b4bf-9e3a6e555256" providerId="ADAL" clId="{6AB73D3A-55DF-4743-8B89-A4FAB4D4FC20}" dt="2026-08-15T00:26:00.906" v="8"/>
        <pc:sldMkLst>
          <pc:docMk/>
          <pc:sldMk cId="12906640" sldId="634"/>
        </pc:sldMkLst>
      </pc:sldChg>
      <pc:sldMasterChg chg="delSldLayout modSldLayout sldLayoutOrd">
        <pc:chgData name="Young, Courtney N. (GSFC-LP013)" userId="e80a2bb7-5c12-42c2-b4bf-9e3a6e555256" providerId="ADAL" clId="{6AB73D3A-55DF-4743-8B89-A4FAB4D4FC20}" dt="2026-08-15T00:25:47.454" v="7"/>
        <pc:sldMasterMkLst>
          <pc:docMk/>
          <pc:sldMasterMk cId="192478542" sldId="2147483661"/>
        </pc:sldMasterMkLst>
        <pc:sldLayoutChg chg="mod ord">
          <pc:chgData name="Young, Courtney N. (GSFC-LP013)" userId="e80a2bb7-5c12-42c2-b4bf-9e3a6e555256" providerId="ADAL" clId="{6AB73D3A-55DF-4743-8B89-A4FAB4D4FC20}" dt="2026-08-15T00:25:47.025" v="6"/>
          <pc:sldLayoutMkLst>
            <pc:docMk/>
            <pc:sldMasterMk cId="192478542" sldId="2147483661"/>
            <pc:sldLayoutMk cId="3117993177" sldId="2147483728"/>
          </pc:sldLayoutMkLst>
        </pc:sldLayoutChg>
        <pc:sldLayoutChg chg="mod ord">
          <pc:chgData name="Young, Courtney N. (GSFC-LP013)" userId="e80a2bb7-5c12-42c2-b4bf-9e3a6e555256" providerId="ADAL" clId="{6AB73D3A-55DF-4743-8B89-A4FAB4D4FC20}" dt="2026-08-15T00:25:47.025" v="6"/>
          <pc:sldLayoutMkLst>
            <pc:docMk/>
            <pc:sldMasterMk cId="192478542" sldId="2147483661"/>
            <pc:sldLayoutMk cId="2810828078" sldId="2147483754"/>
          </pc:sldLayoutMkLst>
        </pc:sldLayoutChg>
        <pc:sldLayoutChg chg="mod ord">
          <pc:chgData name="Young, Courtney N. (GSFC-LP013)" userId="e80a2bb7-5c12-42c2-b4bf-9e3a6e555256" providerId="ADAL" clId="{6AB73D3A-55DF-4743-8B89-A4FAB4D4FC20}" dt="2026-08-15T00:25:47.025" v="6"/>
          <pc:sldLayoutMkLst>
            <pc:docMk/>
            <pc:sldMasterMk cId="192478542" sldId="2147483661"/>
            <pc:sldLayoutMk cId="2320117070" sldId="2147483756"/>
          </pc:sldLayoutMkLst>
        </pc:sldLayoutChg>
        <pc:sldLayoutChg chg="mod ord">
          <pc:chgData name="Young, Courtney N. (GSFC-LP013)" userId="e80a2bb7-5c12-42c2-b4bf-9e3a6e555256" providerId="ADAL" clId="{6AB73D3A-55DF-4743-8B89-A4FAB4D4FC20}" dt="2026-08-15T00:25:47.025" v="6"/>
          <pc:sldLayoutMkLst>
            <pc:docMk/>
            <pc:sldMasterMk cId="192478542" sldId="2147483661"/>
            <pc:sldLayoutMk cId="1163785625" sldId="2147483783"/>
          </pc:sldLayoutMkLst>
        </pc:sldLayoutChg>
        <pc:sldLayoutChg chg="mod ord">
          <pc:chgData name="Young, Courtney N. (GSFC-LP013)" userId="e80a2bb7-5c12-42c2-b4bf-9e3a6e555256" providerId="ADAL" clId="{6AB73D3A-55DF-4743-8B89-A4FAB4D4FC20}" dt="2026-08-15T00:25:47.025" v="6"/>
          <pc:sldLayoutMkLst>
            <pc:docMk/>
            <pc:sldMasterMk cId="192478542" sldId="2147483661"/>
            <pc:sldLayoutMk cId="3195282791" sldId="2147483810"/>
          </pc:sldLayoutMkLst>
        </pc:sldLayoutChg>
        <pc:sldLayoutChg chg="mod ord">
          <pc:chgData name="Young, Courtney N. (GSFC-LP013)" userId="e80a2bb7-5c12-42c2-b4bf-9e3a6e555256" providerId="ADAL" clId="{6AB73D3A-55DF-4743-8B89-A4FAB4D4FC20}" dt="2026-08-15T00:25:47.025" v="6"/>
          <pc:sldLayoutMkLst>
            <pc:docMk/>
            <pc:sldMasterMk cId="192478542" sldId="2147483661"/>
            <pc:sldLayoutMk cId="420862218" sldId="214748383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D07B4C-3953-4D73-8F19-618E3BAB81B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931C7E6-96D3-496F-B567-23EECF6BDC27}">
      <dgm:prSet phldrT="[Text]" custT="1"/>
      <dgm:spPr/>
      <dgm:t>
        <a:bodyPr/>
        <a:lstStyle/>
        <a:p>
          <a:r>
            <a:rPr lang="en-US" sz="2400" b="1" dirty="0">
              <a:solidFill>
                <a:schemeClr val="bg1"/>
              </a:solidFill>
              <a:latin typeface="Segoe UI" panose="020B0502040204020203" pitchFamily="34" charset="0"/>
              <a:cs typeface="Segoe UI" panose="020B0502040204020203" pitchFamily="34" charset="0"/>
            </a:rPr>
            <a:t>Customer Satisfaction</a:t>
          </a:r>
          <a:endParaRPr lang="en-US" sz="2400" dirty="0">
            <a:solidFill>
              <a:schemeClr val="bg1"/>
            </a:solidFill>
            <a:latin typeface="Segoe UI" panose="020B0502040204020203" pitchFamily="34" charset="0"/>
            <a:cs typeface="Segoe UI" panose="020B0502040204020203" pitchFamily="34" charset="0"/>
          </a:endParaRPr>
        </a:p>
      </dgm:t>
    </dgm:pt>
    <dgm:pt modelId="{6692E18A-A278-43FE-BD99-6F62BD297D91}" type="parTrans" cxnId="{9C675A7E-94C3-4A6A-AB3B-72954F9A873A}">
      <dgm:prSet/>
      <dgm:spPr/>
      <dgm:t>
        <a:bodyPr/>
        <a:lstStyle/>
        <a:p>
          <a:endParaRPr lang="en-US"/>
        </a:p>
      </dgm:t>
    </dgm:pt>
    <dgm:pt modelId="{F4532665-1EEC-461B-8FF3-77D23820C1D1}" type="sibTrans" cxnId="{9C675A7E-94C3-4A6A-AB3B-72954F9A873A}">
      <dgm:prSet/>
      <dgm:spPr/>
      <dgm:t>
        <a:bodyPr/>
        <a:lstStyle/>
        <a:p>
          <a:endParaRPr lang="en-US"/>
        </a:p>
      </dgm:t>
    </dgm:pt>
    <dgm:pt modelId="{A0FB4CA0-9A05-487D-9A5C-32DA6AC86B75}">
      <dgm:prSet phldrT="[Text]" custT="1"/>
      <dgm:spPr/>
      <dgm:t>
        <a:bodyPr/>
        <a:lstStyle/>
        <a:p>
          <a:r>
            <a:rPr lang="en-US" sz="2400" b="1" dirty="0">
              <a:solidFill>
                <a:schemeClr val="bg1"/>
              </a:solidFill>
              <a:latin typeface="Segoe UI" panose="020B0502040204020203" pitchFamily="34" charset="0"/>
              <a:cs typeface="Segoe UI" panose="020B0502040204020203" pitchFamily="34" charset="0"/>
            </a:rPr>
            <a:t>Information Distribution</a:t>
          </a:r>
          <a:endParaRPr lang="en-US" sz="2400" dirty="0">
            <a:solidFill>
              <a:schemeClr val="bg1"/>
            </a:solidFill>
            <a:latin typeface="Segoe UI" panose="020B0502040204020203" pitchFamily="34" charset="0"/>
            <a:cs typeface="Segoe UI" panose="020B0502040204020203" pitchFamily="34" charset="0"/>
          </a:endParaRPr>
        </a:p>
      </dgm:t>
    </dgm:pt>
    <dgm:pt modelId="{64855CCE-157C-4527-99F7-ED4556B07877}" type="parTrans" cxnId="{BE985175-22CB-4FF9-B11A-68602881F8D9}">
      <dgm:prSet/>
      <dgm:spPr/>
      <dgm:t>
        <a:bodyPr/>
        <a:lstStyle/>
        <a:p>
          <a:endParaRPr lang="en-US"/>
        </a:p>
      </dgm:t>
    </dgm:pt>
    <dgm:pt modelId="{AE9DF3E2-D615-43BB-A708-1BD4131D7567}" type="sibTrans" cxnId="{BE985175-22CB-4FF9-B11A-68602881F8D9}">
      <dgm:prSet/>
      <dgm:spPr/>
      <dgm:t>
        <a:bodyPr/>
        <a:lstStyle/>
        <a:p>
          <a:endParaRPr lang="en-US"/>
        </a:p>
      </dgm:t>
    </dgm:pt>
    <dgm:pt modelId="{C4AA6616-9993-4998-9CE9-0A3A48414061}">
      <dgm:prSet phldrT="[Text]" custT="1"/>
      <dgm:spPr/>
      <dgm:t>
        <a:bodyPr/>
        <a:lstStyle/>
        <a:p>
          <a:r>
            <a:rPr lang="en-US" sz="2400" b="1" dirty="0">
              <a:solidFill>
                <a:schemeClr val="bg1"/>
              </a:solidFill>
              <a:latin typeface="Segoe UI" panose="020B0502040204020203" pitchFamily="34" charset="0"/>
              <a:cs typeface="Segoe UI" panose="020B0502040204020203" pitchFamily="34" charset="0"/>
            </a:rPr>
            <a:t>Contract Adherence</a:t>
          </a:r>
          <a:endParaRPr lang="en-US" sz="2400" dirty="0">
            <a:solidFill>
              <a:schemeClr val="bg1"/>
            </a:solidFill>
            <a:latin typeface="Segoe UI" panose="020B0502040204020203" pitchFamily="34" charset="0"/>
            <a:cs typeface="Segoe UI" panose="020B0502040204020203" pitchFamily="34" charset="0"/>
          </a:endParaRPr>
        </a:p>
      </dgm:t>
    </dgm:pt>
    <dgm:pt modelId="{9C11D483-FEB5-451B-AE41-5849A6B414E5}" type="parTrans" cxnId="{2C7063EB-C4C3-4AFE-89B5-80ADE47BFBA5}">
      <dgm:prSet/>
      <dgm:spPr/>
      <dgm:t>
        <a:bodyPr/>
        <a:lstStyle/>
        <a:p>
          <a:endParaRPr lang="en-US"/>
        </a:p>
      </dgm:t>
    </dgm:pt>
    <dgm:pt modelId="{4DFF94DD-2F06-48AD-B8E3-C10015F7C577}" type="sibTrans" cxnId="{2C7063EB-C4C3-4AFE-89B5-80ADE47BFBA5}">
      <dgm:prSet/>
      <dgm:spPr/>
      <dgm:t>
        <a:bodyPr/>
        <a:lstStyle/>
        <a:p>
          <a:endParaRPr lang="en-US"/>
        </a:p>
      </dgm:t>
    </dgm:pt>
    <dgm:pt modelId="{20F37EA5-5EE3-44E1-AEB1-A7B2648F2B45}">
      <dgm:prSet custT="1"/>
      <dgm:spPr/>
      <dgm:t>
        <a:bodyPr/>
        <a:lstStyle/>
        <a:p>
          <a:r>
            <a:rPr lang="en-US" sz="2000" dirty="0">
              <a:solidFill>
                <a:schemeClr val="bg1"/>
              </a:solidFill>
              <a:latin typeface="Segoe UI" panose="020B0502040204020203" pitchFamily="34" charset="0"/>
              <a:cs typeface="Segoe UI" panose="020B0502040204020203" pitchFamily="34" charset="0"/>
            </a:rPr>
            <a:t>Based on the quality of products and services, responsiveness, and interaction with customers and problem resolution. </a:t>
          </a:r>
        </a:p>
      </dgm:t>
    </dgm:pt>
    <dgm:pt modelId="{AF38ED50-6611-4E96-98D9-80310669D94E}" type="parTrans" cxnId="{2B8F91F9-BEF0-41E9-A91A-B413C947BB4F}">
      <dgm:prSet/>
      <dgm:spPr/>
      <dgm:t>
        <a:bodyPr/>
        <a:lstStyle/>
        <a:p>
          <a:endParaRPr lang="en-US"/>
        </a:p>
      </dgm:t>
    </dgm:pt>
    <dgm:pt modelId="{F10728FD-0508-4A20-A171-32FBB65F31E7}" type="sibTrans" cxnId="{2B8F91F9-BEF0-41E9-A91A-B413C947BB4F}">
      <dgm:prSet/>
      <dgm:spPr/>
      <dgm:t>
        <a:bodyPr/>
        <a:lstStyle/>
        <a:p>
          <a:endParaRPr lang="en-US"/>
        </a:p>
      </dgm:t>
    </dgm:pt>
    <dgm:pt modelId="{F63660D3-1B52-4CE6-A82D-C154F3C9C6DC}">
      <dgm:prSet custT="1"/>
      <dgm:spPr/>
      <dgm:t>
        <a:bodyPr/>
        <a:lstStyle/>
        <a:p>
          <a:r>
            <a:rPr lang="en-US" sz="2000" dirty="0">
              <a:solidFill>
                <a:schemeClr val="bg1"/>
              </a:solidFill>
              <a:latin typeface="Segoe UI" panose="020B0502040204020203" pitchFamily="34" charset="0"/>
              <a:cs typeface="Segoe UI" panose="020B0502040204020203" pitchFamily="34" charset="0"/>
            </a:rPr>
            <a:t>Accurate Information Provided by Contract Holders to Customers through company employees, sales agents, associated companies, website, handouts, etc.</a:t>
          </a:r>
        </a:p>
      </dgm:t>
    </dgm:pt>
    <dgm:pt modelId="{ED92F49C-6F77-45F1-934D-37CC67E7FFD8}" type="parTrans" cxnId="{FCB7154F-72D9-40F3-A01F-21A13070CCC2}">
      <dgm:prSet/>
      <dgm:spPr/>
      <dgm:t>
        <a:bodyPr/>
        <a:lstStyle/>
        <a:p>
          <a:endParaRPr lang="en-US"/>
        </a:p>
      </dgm:t>
    </dgm:pt>
    <dgm:pt modelId="{1CAF51BC-7F41-4750-80E8-E2DABA4B42D9}" type="sibTrans" cxnId="{FCB7154F-72D9-40F3-A01F-21A13070CCC2}">
      <dgm:prSet/>
      <dgm:spPr/>
      <dgm:t>
        <a:bodyPr/>
        <a:lstStyle/>
        <a:p>
          <a:endParaRPr lang="en-US"/>
        </a:p>
      </dgm:t>
    </dgm:pt>
    <dgm:pt modelId="{CC635773-3D66-4332-AF7E-98F33F7B5A10}">
      <dgm:prSet custT="1"/>
      <dgm:spPr/>
      <dgm:t>
        <a:bodyPr/>
        <a:lstStyle/>
        <a:p>
          <a:r>
            <a:rPr lang="en-US" sz="2000" dirty="0">
              <a:solidFill>
                <a:schemeClr val="bg1"/>
              </a:solidFill>
              <a:latin typeface="Segoe UI" panose="020B0502040204020203" pitchFamily="34" charset="0"/>
              <a:cs typeface="Segoe UI" panose="020B0502040204020203" pitchFamily="34" charset="0"/>
            </a:rPr>
            <a:t>Adherence to contract requirements, including but not limited to the following, quote and ordering procedures, sales trainings, meetings, complying with Delivery Order (DO) terms and conditions, and general SEWP policies. </a:t>
          </a:r>
        </a:p>
      </dgm:t>
    </dgm:pt>
    <dgm:pt modelId="{DC323ECE-AC40-4A6A-9AF6-16676C025318}" type="parTrans" cxnId="{E87D7C76-A353-4472-8349-23F4AC03E2D8}">
      <dgm:prSet/>
      <dgm:spPr/>
      <dgm:t>
        <a:bodyPr/>
        <a:lstStyle/>
        <a:p>
          <a:endParaRPr lang="en-US"/>
        </a:p>
      </dgm:t>
    </dgm:pt>
    <dgm:pt modelId="{E9ECE919-CD86-41DD-8098-4D13EF93728A}" type="sibTrans" cxnId="{E87D7C76-A353-4472-8349-23F4AC03E2D8}">
      <dgm:prSet/>
      <dgm:spPr/>
      <dgm:t>
        <a:bodyPr/>
        <a:lstStyle/>
        <a:p>
          <a:endParaRPr lang="en-US"/>
        </a:p>
      </dgm:t>
    </dgm:pt>
    <dgm:pt modelId="{6280E468-8F94-4E8D-B36A-88049FB6B018}">
      <dgm:prSet custT="1"/>
      <dgm:spPr/>
      <dgm:t>
        <a:bodyPr/>
        <a:lstStyle/>
        <a:p>
          <a:r>
            <a:rPr lang="en-US" sz="2400" b="1" dirty="0">
              <a:solidFill>
                <a:schemeClr val="bg1"/>
              </a:solidFill>
              <a:latin typeface="Segoe UI" panose="020B0502040204020203" pitchFamily="34" charset="0"/>
              <a:cs typeface="Segoe UI" panose="020B0502040204020203" pitchFamily="34" charset="0"/>
            </a:rPr>
            <a:t>Reports</a:t>
          </a:r>
        </a:p>
      </dgm:t>
    </dgm:pt>
    <dgm:pt modelId="{E243AD18-3531-4774-BD9B-A8B928091D53}" type="parTrans" cxnId="{458721D1-A605-4A96-AF9C-E93166C9C734}">
      <dgm:prSet/>
      <dgm:spPr/>
      <dgm:t>
        <a:bodyPr/>
        <a:lstStyle/>
        <a:p>
          <a:endParaRPr lang="en-US"/>
        </a:p>
      </dgm:t>
    </dgm:pt>
    <dgm:pt modelId="{6E68CAB6-6761-478A-A83A-1E809E5352F4}" type="sibTrans" cxnId="{458721D1-A605-4A96-AF9C-E93166C9C734}">
      <dgm:prSet/>
      <dgm:spPr/>
      <dgm:t>
        <a:bodyPr/>
        <a:lstStyle/>
        <a:p>
          <a:endParaRPr lang="en-US"/>
        </a:p>
      </dgm:t>
    </dgm:pt>
    <dgm:pt modelId="{6720455E-B708-4559-9575-44F838865C94}">
      <dgm:prSet custT="1"/>
      <dgm:spPr/>
      <dgm:t>
        <a:bodyPr/>
        <a:lstStyle/>
        <a:p>
          <a:r>
            <a:rPr lang="en-US" sz="2400" b="1" dirty="0">
              <a:solidFill>
                <a:schemeClr val="bg1"/>
              </a:solidFill>
              <a:latin typeface="Segoe UI" panose="020B0502040204020203" pitchFamily="34" charset="0"/>
              <a:cs typeface="Segoe UI" panose="020B0502040204020203" pitchFamily="34" charset="0"/>
            </a:rPr>
            <a:t>Delivery</a:t>
          </a:r>
        </a:p>
      </dgm:t>
    </dgm:pt>
    <dgm:pt modelId="{740C0C82-D1CF-462C-ABE0-979708F9D0B9}" type="parTrans" cxnId="{A45FA80A-4128-4BAC-A302-35BAF5D1C10B}">
      <dgm:prSet/>
      <dgm:spPr/>
      <dgm:t>
        <a:bodyPr/>
        <a:lstStyle/>
        <a:p>
          <a:endParaRPr lang="en-US"/>
        </a:p>
      </dgm:t>
    </dgm:pt>
    <dgm:pt modelId="{540DBD10-83F2-4DB7-89D4-B87B1F9E2685}" type="sibTrans" cxnId="{A45FA80A-4128-4BAC-A302-35BAF5D1C10B}">
      <dgm:prSet/>
      <dgm:spPr/>
      <dgm:t>
        <a:bodyPr/>
        <a:lstStyle/>
        <a:p>
          <a:endParaRPr lang="en-US"/>
        </a:p>
      </dgm:t>
    </dgm:pt>
    <dgm:pt modelId="{51A8E43F-5AB7-402C-BF6D-EF195ED9248A}">
      <dgm:prSet custT="1"/>
      <dgm:spPr/>
      <dgm:t>
        <a:bodyPr/>
        <a:lstStyle/>
        <a:p>
          <a:r>
            <a:rPr lang="en-US" sz="2000" dirty="0">
              <a:solidFill>
                <a:schemeClr val="bg1"/>
              </a:solidFill>
              <a:latin typeface="Segoe UI" panose="020B0502040204020203" pitchFamily="34" charset="0"/>
              <a:cs typeface="Segoe UI" panose="020B0502040204020203" pitchFamily="34" charset="0"/>
            </a:rPr>
            <a:t>The contract holder is responsible for ensuring that all required reports are submitted in a timely manner and accurate. </a:t>
          </a:r>
        </a:p>
      </dgm:t>
    </dgm:pt>
    <dgm:pt modelId="{666A3D16-9681-4BC0-8E2D-2739069B2270}" type="parTrans" cxnId="{0AA7C781-A440-4D7A-ADAE-9E661195A088}">
      <dgm:prSet/>
      <dgm:spPr/>
      <dgm:t>
        <a:bodyPr/>
        <a:lstStyle/>
        <a:p>
          <a:endParaRPr lang="en-US"/>
        </a:p>
      </dgm:t>
    </dgm:pt>
    <dgm:pt modelId="{077E4A12-3735-4A02-81C1-B66120A40A45}" type="sibTrans" cxnId="{0AA7C781-A440-4D7A-ADAE-9E661195A088}">
      <dgm:prSet/>
      <dgm:spPr/>
      <dgm:t>
        <a:bodyPr/>
        <a:lstStyle/>
        <a:p>
          <a:endParaRPr lang="en-US"/>
        </a:p>
      </dgm:t>
    </dgm:pt>
    <dgm:pt modelId="{0E89D61B-CC73-49C5-9B04-1936BBFDFB99}">
      <dgm:prSet custT="1"/>
      <dgm:spPr/>
      <dgm:t>
        <a:bodyPr/>
        <a:lstStyle/>
        <a:p>
          <a:r>
            <a:rPr lang="en-US" sz="2000" dirty="0">
              <a:solidFill>
                <a:schemeClr val="bg1"/>
              </a:solidFill>
              <a:latin typeface="Segoe UI" panose="020B0502040204020203" pitchFamily="34" charset="0"/>
              <a:cs typeface="Segoe UI" panose="020B0502040204020203" pitchFamily="34" charset="0"/>
            </a:rPr>
            <a:t>The contract holder is meeting the expected delivery and period of performance dates as agreed upon by both the contract holder and ordering agency during the quoting period. </a:t>
          </a:r>
        </a:p>
        <a:p>
          <a:endParaRPr lang="en-US" sz="2000" dirty="0">
            <a:solidFill>
              <a:schemeClr val="bg1"/>
            </a:solidFill>
            <a:latin typeface="Segoe UI" panose="020B0502040204020203" pitchFamily="34" charset="0"/>
            <a:cs typeface="Segoe UI" panose="020B0502040204020203" pitchFamily="34" charset="0"/>
          </a:endParaRPr>
        </a:p>
      </dgm:t>
    </dgm:pt>
    <dgm:pt modelId="{B06164B2-A506-42C1-BE0E-06E827480E3D}" type="parTrans" cxnId="{7DA4DA9B-E481-4057-B6F0-C867C79AD722}">
      <dgm:prSet/>
      <dgm:spPr/>
      <dgm:t>
        <a:bodyPr/>
        <a:lstStyle/>
        <a:p>
          <a:endParaRPr lang="en-US"/>
        </a:p>
      </dgm:t>
    </dgm:pt>
    <dgm:pt modelId="{A0B74164-0A8C-43E1-AAF6-3C23389FB5C1}" type="sibTrans" cxnId="{7DA4DA9B-E481-4057-B6F0-C867C79AD722}">
      <dgm:prSet/>
      <dgm:spPr/>
      <dgm:t>
        <a:bodyPr/>
        <a:lstStyle/>
        <a:p>
          <a:endParaRPr lang="en-US"/>
        </a:p>
      </dgm:t>
    </dgm:pt>
    <dgm:pt modelId="{04890E0C-6C95-41F8-8075-24658F6B5002}" type="pres">
      <dgm:prSet presAssocID="{82D07B4C-3953-4D73-8F19-618E3BAB81B6}" presName="vert0" presStyleCnt="0">
        <dgm:presLayoutVars>
          <dgm:dir/>
          <dgm:animOne val="branch"/>
          <dgm:animLvl val="lvl"/>
        </dgm:presLayoutVars>
      </dgm:prSet>
      <dgm:spPr/>
    </dgm:pt>
    <dgm:pt modelId="{F827F37F-6BAC-4635-A431-607794D36086}" type="pres">
      <dgm:prSet presAssocID="{2931C7E6-96D3-496F-B567-23EECF6BDC27}" presName="thickLine" presStyleLbl="alignNode1" presStyleIdx="0" presStyleCnt="5"/>
      <dgm:spPr/>
    </dgm:pt>
    <dgm:pt modelId="{EA89CF65-F511-4791-B023-6FEB13F4F170}" type="pres">
      <dgm:prSet presAssocID="{2931C7E6-96D3-496F-B567-23EECF6BDC27}" presName="horz1" presStyleCnt="0"/>
      <dgm:spPr/>
    </dgm:pt>
    <dgm:pt modelId="{A500D38E-63D4-44E1-84B2-6491B014BE4A}" type="pres">
      <dgm:prSet presAssocID="{2931C7E6-96D3-496F-B567-23EECF6BDC27}" presName="tx1" presStyleLbl="revTx" presStyleIdx="0" presStyleCnt="10"/>
      <dgm:spPr/>
    </dgm:pt>
    <dgm:pt modelId="{0212CBC9-FF94-4CA2-8965-54ACD791F8B0}" type="pres">
      <dgm:prSet presAssocID="{2931C7E6-96D3-496F-B567-23EECF6BDC27}" presName="vert1" presStyleCnt="0"/>
      <dgm:spPr/>
    </dgm:pt>
    <dgm:pt modelId="{00106FAC-9D88-4D86-B837-D361C41BF41E}" type="pres">
      <dgm:prSet presAssocID="{20F37EA5-5EE3-44E1-AEB1-A7B2648F2B45}" presName="vertSpace2a" presStyleCnt="0"/>
      <dgm:spPr/>
    </dgm:pt>
    <dgm:pt modelId="{9D9C0345-6CDB-4A58-B171-18C4BB4DBE3D}" type="pres">
      <dgm:prSet presAssocID="{20F37EA5-5EE3-44E1-AEB1-A7B2648F2B45}" presName="horz2" presStyleCnt="0"/>
      <dgm:spPr/>
    </dgm:pt>
    <dgm:pt modelId="{D3C3894A-057D-406C-9F85-B1F853303BBE}" type="pres">
      <dgm:prSet presAssocID="{20F37EA5-5EE3-44E1-AEB1-A7B2648F2B45}" presName="horzSpace2" presStyleCnt="0"/>
      <dgm:spPr/>
    </dgm:pt>
    <dgm:pt modelId="{B06FD2B6-D836-40B0-8AA8-06E095D4B380}" type="pres">
      <dgm:prSet presAssocID="{20F37EA5-5EE3-44E1-AEB1-A7B2648F2B45}" presName="tx2" presStyleLbl="revTx" presStyleIdx="1" presStyleCnt="10" custLinFactNeighborX="0" custLinFactNeighborY="13298"/>
      <dgm:spPr/>
    </dgm:pt>
    <dgm:pt modelId="{95606589-EE4E-4B09-9504-2EF2CEBB7057}" type="pres">
      <dgm:prSet presAssocID="{20F37EA5-5EE3-44E1-AEB1-A7B2648F2B45}" presName="vert2" presStyleCnt="0"/>
      <dgm:spPr/>
    </dgm:pt>
    <dgm:pt modelId="{1A8815FC-3200-4C3D-B36E-6A38E3B435DA}" type="pres">
      <dgm:prSet presAssocID="{20F37EA5-5EE3-44E1-AEB1-A7B2648F2B45}" presName="thinLine2b" presStyleLbl="callout" presStyleIdx="0" presStyleCnt="5"/>
      <dgm:spPr/>
    </dgm:pt>
    <dgm:pt modelId="{AAADAE57-DC46-4F3C-8DD3-D57C6EBCA575}" type="pres">
      <dgm:prSet presAssocID="{20F37EA5-5EE3-44E1-AEB1-A7B2648F2B45}" presName="vertSpace2b" presStyleCnt="0"/>
      <dgm:spPr/>
    </dgm:pt>
    <dgm:pt modelId="{A9EBE6FA-25EE-4FBB-BD85-4A1C6DC96273}" type="pres">
      <dgm:prSet presAssocID="{A0FB4CA0-9A05-487D-9A5C-32DA6AC86B75}" presName="thickLine" presStyleLbl="alignNode1" presStyleIdx="1" presStyleCnt="5"/>
      <dgm:spPr/>
    </dgm:pt>
    <dgm:pt modelId="{5DB0D122-7968-494B-A6E0-EC975C8044D3}" type="pres">
      <dgm:prSet presAssocID="{A0FB4CA0-9A05-487D-9A5C-32DA6AC86B75}" presName="horz1" presStyleCnt="0"/>
      <dgm:spPr/>
    </dgm:pt>
    <dgm:pt modelId="{9EAC6693-D7DE-4932-80D9-26E26606CED5}" type="pres">
      <dgm:prSet presAssocID="{A0FB4CA0-9A05-487D-9A5C-32DA6AC86B75}" presName="tx1" presStyleLbl="revTx" presStyleIdx="2" presStyleCnt="10"/>
      <dgm:spPr/>
    </dgm:pt>
    <dgm:pt modelId="{50534531-3563-4687-98FA-41401C5FC02F}" type="pres">
      <dgm:prSet presAssocID="{A0FB4CA0-9A05-487D-9A5C-32DA6AC86B75}" presName="vert1" presStyleCnt="0"/>
      <dgm:spPr/>
    </dgm:pt>
    <dgm:pt modelId="{22D0CC5E-6FA8-4140-B7F5-76AFFC029B31}" type="pres">
      <dgm:prSet presAssocID="{F63660D3-1B52-4CE6-A82D-C154F3C9C6DC}" presName="vertSpace2a" presStyleCnt="0"/>
      <dgm:spPr/>
    </dgm:pt>
    <dgm:pt modelId="{92E1A89A-6433-4C64-B27B-E11DD5FA7A99}" type="pres">
      <dgm:prSet presAssocID="{F63660D3-1B52-4CE6-A82D-C154F3C9C6DC}" presName="horz2" presStyleCnt="0"/>
      <dgm:spPr/>
    </dgm:pt>
    <dgm:pt modelId="{400EE629-BBF9-49EF-88CC-536AB8EF7E51}" type="pres">
      <dgm:prSet presAssocID="{F63660D3-1B52-4CE6-A82D-C154F3C9C6DC}" presName="horzSpace2" presStyleCnt="0"/>
      <dgm:spPr/>
    </dgm:pt>
    <dgm:pt modelId="{1E3479E8-1616-473D-8FF5-F1F16B6052A7}" type="pres">
      <dgm:prSet presAssocID="{F63660D3-1B52-4CE6-A82D-C154F3C9C6DC}" presName="tx2" presStyleLbl="revTx" presStyleIdx="3" presStyleCnt="10" custLinFactNeighborX="0" custLinFactNeighborY="-903"/>
      <dgm:spPr/>
    </dgm:pt>
    <dgm:pt modelId="{3377141A-2CBE-4692-AEE0-9BACF6AEFD89}" type="pres">
      <dgm:prSet presAssocID="{F63660D3-1B52-4CE6-A82D-C154F3C9C6DC}" presName="vert2" presStyleCnt="0"/>
      <dgm:spPr/>
    </dgm:pt>
    <dgm:pt modelId="{8E4A4783-CCB2-47CC-82ED-ABCF1633FE34}" type="pres">
      <dgm:prSet presAssocID="{F63660D3-1B52-4CE6-A82D-C154F3C9C6DC}" presName="thinLine2b" presStyleLbl="callout" presStyleIdx="1" presStyleCnt="5"/>
      <dgm:spPr/>
    </dgm:pt>
    <dgm:pt modelId="{4B0B8EA7-1C8A-4F5F-8DC8-980350F1D161}" type="pres">
      <dgm:prSet presAssocID="{F63660D3-1B52-4CE6-A82D-C154F3C9C6DC}" presName="vertSpace2b" presStyleCnt="0"/>
      <dgm:spPr/>
    </dgm:pt>
    <dgm:pt modelId="{9A9AC72E-BE76-42B8-B7ED-8A3CEA0F1DC1}" type="pres">
      <dgm:prSet presAssocID="{C4AA6616-9993-4998-9CE9-0A3A48414061}" presName="thickLine" presStyleLbl="alignNode1" presStyleIdx="2" presStyleCnt="5"/>
      <dgm:spPr/>
    </dgm:pt>
    <dgm:pt modelId="{98DA6E64-9D60-451D-A1AA-23E151D7142A}" type="pres">
      <dgm:prSet presAssocID="{C4AA6616-9993-4998-9CE9-0A3A48414061}" presName="horz1" presStyleCnt="0"/>
      <dgm:spPr/>
    </dgm:pt>
    <dgm:pt modelId="{880C7E76-3C31-4C2D-AA10-485457FFECB2}" type="pres">
      <dgm:prSet presAssocID="{C4AA6616-9993-4998-9CE9-0A3A48414061}" presName="tx1" presStyleLbl="revTx" presStyleIdx="4" presStyleCnt="10"/>
      <dgm:spPr/>
    </dgm:pt>
    <dgm:pt modelId="{36057B0A-B2A6-4F9B-81F7-84D57720C2A8}" type="pres">
      <dgm:prSet presAssocID="{C4AA6616-9993-4998-9CE9-0A3A48414061}" presName="vert1" presStyleCnt="0"/>
      <dgm:spPr/>
    </dgm:pt>
    <dgm:pt modelId="{8BB8A6B9-9B28-44A1-AB9D-16B33A8CCF5B}" type="pres">
      <dgm:prSet presAssocID="{CC635773-3D66-4332-AF7E-98F33F7B5A10}" presName="vertSpace2a" presStyleCnt="0"/>
      <dgm:spPr/>
    </dgm:pt>
    <dgm:pt modelId="{A635BAFC-046F-4F0F-953D-7342FB5C076E}" type="pres">
      <dgm:prSet presAssocID="{CC635773-3D66-4332-AF7E-98F33F7B5A10}" presName="horz2" presStyleCnt="0"/>
      <dgm:spPr/>
    </dgm:pt>
    <dgm:pt modelId="{3819B6E5-6399-4CE1-9D2D-70B7E9498400}" type="pres">
      <dgm:prSet presAssocID="{CC635773-3D66-4332-AF7E-98F33F7B5A10}" presName="horzSpace2" presStyleCnt="0"/>
      <dgm:spPr/>
    </dgm:pt>
    <dgm:pt modelId="{D392191F-A92B-4100-A239-2E98623BF551}" type="pres">
      <dgm:prSet presAssocID="{CC635773-3D66-4332-AF7E-98F33F7B5A10}" presName="tx2" presStyleLbl="revTx" presStyleIdx="5" presStyleCnt="10" custLinFactNeighborX="0" custLinFactNeighborY="-12107"/>
      <dgm:spPr/>
    </dgm:pt>
    <dgm:pt modelId="{90D2834C-2B68-40FF-849C-4E98E89DA417}" type="pres">
      <dgm:prSet presAssocID="{CC635773-3D66-4332-AF7E-98F33F7B5A10}" presName="vert2" presStyleCnt="0"/>
      <dgm:spPr/>
    </dgm:pt>
    <dgm:pt modelId="{DF847796-7859-4D91-BB26-DC6928EAF2E7}" type="pres">
      <dgm:prSet presAssocID="{CC635773-3D66-4332-AF7E-98F33F7B5A10}" presName="thinLine2b" presStyleLbl="callout" presStyleIdx="2" presStyleCnt="5"/>
      <dgm:spPr/>
    </dgm:pt>
    <dgm:pt modelId="{0B9DF142-92DD-4838-98EB-50F6D9FB23E3}" type="pres">
      <dgm:prSet presAssocID="{CC635773-3D66-4332-AF7E-98F33F7B5A10}" presName="vertSpace2b" presStyleCnt="0"/>
      <dgm:spPr/>
    </dgm:pt>
    <dgm:pt modelId="{CC4491F8-439E-4EEB-ABE2-60A7CC776D76}" type="pres">
      <dgm:prSet presAssocID="{6280E468-8F94-4E8D-B36A-88049FB6B018}" presName="thickLine" presStyleLbl="alignNode1" presStyleIdx="3" presStyleCnt="5"/>
      <dgm:spPr/>
    </dgm:pt>
    <dgm:pt modelId="{8BBC7821-00EA-4CC5-9D36-7938D7F6A167}" type="pres">
      <dgm:prSet presAssocID="{6280E468-8F94-4E8D-B36A-88049FB6B018}" presName="horz1" presStyleCnt="0"/>
      <dgm:spPr/>
    </dgm:pt>
    <dgm:pt modelId="{D6233820-735D-46AC-A27C-BCC2318920A9}" type="pres">
      <dgm:prSet presAssocID="{6280E468-8F94-4E8D-B36A-88049FB6B018}" presName="tx1" presStyleLbl="revTx" presStyleIdx="6" presStyleCnt="10"/>
      <dgm:spPr/>
    </dgm:pt>
    <dgm:pt modelId="{0D661C78-3D0B-4CDA-B769-2DFC453D280F}" type="pres">
      <dgm:prSet presAssocID="{6280E468-8F94-4E8D-B36A-88049FB6B018}" presName="vert1" presStyleCnt="0"/>
      <dgm:spPr/>
    </dgm:pt>
    <dgm:pt modelId="{DD12D5D5-4B2E-4864-ABD3-333107425077}" type="pres">
      <dgm:prSet presAssocID="{51A8E43F-5AB7-402C-BF6D-EF195ED9248A}" presName="vertSpace2a" presStyleCnt="0"/>
      <dgm:spPr/>
    </dgm:pt>
    <dgm:pt modelId="{C71E7300-C8B5-4260-A7ED-698633B46954}" type="pres">
      <dgm:prSet presAssocID="{51A8E43F-5AB7-402C-BF6D-EF195ED9248A}" presName="horz2" presStyleCnt="0"/>
      <dgm:spPr/>
    </dgm:pt>
    <dgm:pt modelId="{3E9F453A-3666-421E-8799-B4BF881BD605}" type="pres">
      <dgm:prSet presAssocID="{51A8E43F-5AB7-402C-BF6D-EF195ED9248A}" presName="horzSpace2" presStyleCnt="0"/>
      <dgm:spPr/>
    </dgm:pt>
    <dgm:pt modelId="{BFBB0CB7-18EB-42E2-B806-9AE567F3C046}" type="pres">
      <dgm:prSet presAssocID="{51A8E43F-5AB7-402C-BF6D-EF195ED9248A}" presName="tx2" presStyleLbl="revTx" presStyleIdx="7" presStyleCnt="10"/>
      <dgm:spPr/>
    </dgm:pt>
    <dgm:pt modelId="{0F87ABEA-79D8-45C8-A56E-56B9E8AE3588}" type="pres">
      <dgm:prSet presAssocID="{51A8E43F-5AB7-402C-BF6D-EF195ED9248A}" presName="vert2" presStyleCnt="0"/>
      <dgm:spPr/>
    </dgm:pt>
    <dgm:pt modelId="{F1BF2335-4A2F-44D8-87F0-30823025480C}" type="pres">
      <dgm:prSet presAssocID="{51A8E43F-5AB7-402C-BF6D-EF195ED9248A}" presName="thinLine2b" presStyleLbl="callout" presStyleIdx="3" presStyleCnt="5"/>
      <dgm:spPr/>
    </dgm:pt>
    <dgm:pt modelId="{903AD6BE-8B74-4688-9675-C2BC876BAC4C}" type="pres">
      <dgm:prSet presAssocID="{51A8E43F-5AB7-402C-BF6D-EF195ED9248A}" presName="vertSpace2b" presStyleCnt="0"/>
      <dgm:spPr/>
    </dgm:pt>
    <dgm:pt modelId="{C23A6B3F-22C8-4F74-B466-1FB946E216B0}" type="pres">
      <dgm:prSet presAssocID="{6720455E-B708-4559-9575-44F838865C94}" presName="thickLine" presStyleLbl="alignNode1" presStyleIdx="4" presStyleCnt="5"/>
      <dgm:spPr/>
    </dgm:pt>
    <dgm:pt modelId="{680DEDE9-87DE-4D11-8967-CAEC2BFFFEEC}" type="pres">
      <dgm:prSet presAssocID="{6720455E-B708-4559-9575-44F838865C94}" presName="horz1" presStyleCnt="0"/>
      <dgm:spPr/>
    </dgm:pt>
    <dgm:pt modelId="{3F53BBAF-92B7-4218-8D6E-B6F128442316}" type="pres">
      <dgm:prSet presAssocID="{6720455E-B708-4559-9575-44F838865C94}" presName="tx1" presStyleLbl="revTx" presStyleIdx="8" presStyleCnt="10"/>
      <dgm:spPr/>
    </dgm:pt>
    <dgm:pt modelId="{5FF30E60-4302-42BB-92A0-077B558D9F57}" type="pres">
      <dgm:prSet presAssocID="{6720455E-B708-4559-9575-44F838865C94}" presName="vert1" presStyleCnt="0"/>
      <dgm:spPr/>
    </dgm:pt>
    <dgm:pt modelId="{9DF2088D-9412-4B02-B54C-2CF464888C4A}" type="pres">
      <dgm:prSet presAssocID="{0E89D61B-CC73-49C5-9B04-1936BBFDFB99}" presName="vertSpace2a" presStyleCnt="0"/>
      <dgm:spPr/>
    </dgm:pt>
    <dgm:pt modelId="{9E05D31A-531C-434B-A67F-2A67E14D1781}" type="pres">
      <dgm:prSet presAssocID="{0E89D61B-CC73-49C5-9B04-1936BBFDFB99}" presName="horz2" presStyleCnt="0"/>
      <dgm:spPr/>
    </dgm:pt>
    <dgm:pt modelId="{A0C3948F-CFEF-4EB2-98C9-DD10A3BB0627}" type="pres">
      <dgm:prSet presAssocID="{0E89D61B-CC73-49C5-9B04-1936BBFDFB99}" presName="horzSpace2" presStyleCnt="0"/>
      <dgm:spPr/>
    </dgm:pt>
    <dgm:pt modelId="{BA722DEA-8332-45F5-8B02-E1FAC15D280A}" type="pres">
      <dgm:prSet presAssocID="{0E89D61B-CC73-49C5-9B04-1936BBFDFB99}" presName="tx2" presStyleLbl="revTx" presStyleIdx="9" presStyleCnt="10" custLinFactNeighborX="151" custLinFactNeighborY="-8129"/>
      <dgm:spPr/>
    </dgm:pt>
    <dgm:pt modelId="{E0EAB3E8-9280-4625-BC6D-30E6D2D1312D}" type="pres">
      <dgm:prSet presAssocID="{0E89D61B-CC73-49C5-9B04-1936BBFDFB99}" presName="vert2" presStyleCnt="0"/>
      <dgm:spPr/>
    </dgm:pt>
    <dgm:pt modelId="{B48423E4-EE1B-4705-8FC9-AE64CB272B4F}" type="pres">
      <dgm:prSet presAssocID="{0E89D61B-CC73-49C5-9B04-1936BBFDFB99}" presName="thinLine2b" presStyleLbl="callout" presStyleIdx="4" presStyleCnt="5"/>
      <dgm:spPr/>
    </dgm:pt>
    <dgm:pt modelId="{ECF47E36-711B-4B1B-A157-5512E44AC9C5}" type="pres">
      <dgm:prSet presAssocID="{0E89D61B-CC73-49C5-9B04-1936BBFDFB99}" presName="vertSpace2b" presStyleCnt="0"/>
      <dgm:spPr/>
    </dgm:pt>
  </dgm:ptLst>
  <dgm:cxnLst>
    <dgm:cxn modelId="{EC5C9507-0F55-4C04-8B93-640335834788}" type="presOf" srcId="{51A8E43F-5AB7-402C-BF6D-EF195ED9248A}" destId="{BFBB0CB7-18EB-42E2-B806-9AE567F3C046}" srcOrd="0" destOrd="0" presId="urn:microsoft.com/office/officeart/2008/layout/LinedList"/>
    <dgm:cxn modelId="{A45FA80A-4128-4BAC-A302-35BAF5D1C10B}" srcId="{82D07B4C-3953-4D73-8F19-618E3BAB81B6}" destId="{6720455E-B708-4559-9575-44F838865C94}" srcOrd="4" destOrd="0" parTransId="{740C0C82-D1CF-462C-ABE0-979708F9D0B9}" sibTransId="{540DBD10-83F2-4DB7-89D4-B87B1F9E2685}"/>
    <dgm:cxn modelId="{BB042418-D54E-4652-A8A2-39A841722C54}" type="presOf" srcId="{C4AA6616-9993-4998-9CE9-0A3A48414061}" destId="{880C7E76-3C31-4C2D-AA10-485457FFECB2}" srcOrd="0" destOrd="0" presId="urn:microsoft.com/office/officeart/2008/layout/LinedList"/>
    <dgm:cxn modelId="{5E776939-4572-455E-A63B-14550534B05F}" type="presOf" srcId="{82D07B4C-3953-4D73-8F19-618E3BAB81B6}" destId="{04890E0C-6C95-41F8-8075-24658F6B5002}" srcOrd="0" destOrd="0" presId="urn:microsoft.com/office/officeart/2008/layout/LinedList"/>
    <dgm:cxn modelId="{FCB7154F-72D9-40F3-A01F-21A13070CCC2}" srcId="{A0FB4CA0-9A05-487D-9A5C-32DA6AC86B75}" destId="{F63660D3-1B52-4CE6-A82D-C154F3C9C6DC}" srcOrd="0" destOrd="0" parTransId="{ED92F49C-6F77-45F1-934D-37CC67E7FFD8}" sibTransId="{1CAF51BC-7F41-4750-80E8-E2DABA4B42D9}"/>
    <dgm:cxn modelId="{FEA38151-4A53-4272-8A64-134AEA3EDC6F}" type="presOf" srcId="{20F37EA5-5EE3-44E1-AEB1-A7B2648F2B45}" destId="{B06FD2B6-D836-40B0-8AA8-06E095D4B380}" srcOrd="0" destOrd="0" presId="urn:microsoft.com/office/officeart/2008/layout/LinedList"/>
    <dgm:cxn modelId="{BE985175-22CB-4FF9-B11A-68602881F8D9}" srcId="{82D07B4C-3953-4D73-8F19-618E3BAB81B6}" destId="{A0FB4CA0-9A05-487D-9A5C-32DA6AC86B75}" srcOrd="1" destOrd="0" parTransId="{64855CCE-157C-4527-99F7-ED4556B07877}" sibTransId="{AE9DF3E2-D615-43BB-A708-1BD4131D7567}"/>
    <dgm:cxn modelId="{E87D7C76-A353-4472-8349-23F4AC03E2D8}" srcId="{C4AA6616-9993-4998-9CE9-0A3A48414061}" destId="{CC635773-3D66-4332-AF7E-98F33F7B5A10}" srcOrd="0" destOrd="0" parTransId="{DC323ECE-AC40-4A6A-9AF6-16676C025318}" sibTransId="{E9ECE919-CD86-41DD-8098-4D13EF93728A}"/>
    <dgm:cxn modelId="{9C675A7E-94C3-4A6A-AB3B-72954F9A873A}" srcId="{82D07B4C-3953-4D73-8F19-618E3BAB81B6}" destId="{2931C7E6-96D3-496F-B567-23EECF6BDC27}" srcOrd="0" destOrd="0" parTransId="{6692E18A-A278-43FE-BD99-6F62BD297D91}" sibTransId="{F4532665-1EEC-461B-8FF3-77D23820C1D1}"/>
    <dgm:cxn modelId="{0AA7C781-A440-4D7A-ADAE-9E661195A088}" srcId="{6280E468-8F94-4E8D-B36A-88049FB6B018}" destId="{51A8E43F-5AB7-402C-BF6D-EF195ED9248A}" srcOrd="0" destOrd="0" parTransId="{666A3D16-9681-4BC0-8E2D-2739069B2270}" sibTransId="{077E4A12-3735-4A02-81C1-B66120A40A45}"/>
    <dgm:cxn modelId="{3D822D85-FA8F-4CD5-A23C-D228192A90D5}" type="presOf" srcId="{F63660D3-1B52-4CE6-A82D-C154F3C9C6DC}" destId="{1E3479E8-1616-473D-8FF5-F1F16B6052A7}" srcOrd="0" destOrd="0" presId="urn:microsoft.com/office/officeart/2008/layout/LinedList"/>
    <dgm:cxn modelId="{605E458D-9884-40E3-85CE-B3CF865D5D80}" type="presOf" srcId="{0E89D61B-CC73-49C5-9B04-1936BBFDFB99}" destId="{BA722DEA-8332-45F5-8B02-E1FAC15D280A}" srcOrd="0" destOrd="0" presId="urn:microsoft.com/office/officeart/2008/layout/LinedList"/>
    <dgm:cxn modelId="{7DA4DA9B-E481-4057-B6F0-C867C79AD722}" srcId="{6720455E-B708-4559-9575-44F838865C94}" destId="{0E89D61B-CC73-49C5-9B04-1936BBFDFB99}" srcOrd="0" destOrd="0" parTransId="{B06164B2-A506-42C1-BE0E-06E827480E3D}" sibTransId="{A0B74164-0A8C-43E1-AAF6-3C23389FB5C1}"/>
    <dgm:cxn modelId="{D43FF2B0-C0D3-4E6F-B070-6E36E97C923E}" type="presOf" srcId="{6720455E-B708-4559-9575-44F838865C94}" destId="{3F53BBAF-92B7-4218-8D6E-B6F128442316}" srcOrd="0" destOrd="0" presId="urn:microsoft.com/office/officeart/2008/layout/LinedList"/>
    <dgm:cxn modelId="{458721D1-A605-4A96-AF9C-E93166C9C734}" srcId="{82D07B4C-3953-4D73-8F19-618E3BAB81B6}" destId="{6280E468-8F94-4E8D-B36A-88049FB6B018}" srcOrd="3" destOrd="0" parTransId="{E243AD18-3531-4774-BD9B-A8B928091D53}" sibTransId="{6E68CAB6-6761-478A-A83A-1E809E5352F4}"/>
    <dgm:cxn modelId="{080E64DA-209E-4B14-BC28-A39001F50262}" type="presOf" srcId="{2931C7E6-96D3-496F-B567-23EECF6BDC27}" destId="{A500D38E-63D4-44E1-84B2-6491B014BE4A}" srcOrd="0" destOrd="0" presId="urn:microsoft.com/office/officeart/2008/layout/LinedList"/>
    <dgm:cxn modelId="{824362DD-2A6A-4588-A97E-756F848D9AD4}" type="presOf" srcId="{6280E468-8F94-4E8D-B36A-88049FB6B018}" destId="{D6233820-735D-46AC-A27C-BCC2318920A9}" srcOrd="0" destOrd="0" presId="urn:microsoft.com/office/officeart/2008/layout/LinedList"/>
    <dgm:cxn modelId="{83DC02DF-A323-4F5F-978E-2F82A68338BE}" type="presOf" srcId="{CC635773-3D66-4332-AF7E-98F33F7B5A10}" destId="{D392191F-A92B-4100-A239-2E98623BF551}" srcOrd="0" destOrd="0" presId="urn:microsoft.com/office/officeart/2008/layout/LinedList"/>
    <dgm:cxn modelId="{6219C1E9-95AB-4098-A9EB-E560C9D3AEBA}" type="presOf" srcId="{A0FB4CA0-9A05-487D-9A5C-32DA6AC86B75}" destId="{9EAC6693-D7DE-4932-80D9-26E26606CED5}" srcOrd="0" destOrd="0" presId="urn:microsoft.com/office/officeart/2008/layout/LinedList"/>
    <dgm:cxn modelId="{2C7063EB-C4C3-4AFE-89B5-80ADE47BFBA5}" srcId="{82D07B4C-3953-4D73-8F19-618E3BAB81B6}" destId="{C4AA6616-9993-4998-9CE9-0A3A48414061}" srcOrd="2" destOrd="0" parTransId="{9C11D483-FEB5-451B-AE41-5849A6B414E5}" sibTransId="{4DFF94DD-2F06-48AD-B8E3-C10015F7C577}"/>
    <dgm:cxn modelId="{2B8F91F9-BEF0-41E9-A91A-B413C947BB4F}" srcId="{2931C7E6-96D3-496F-B567-23EECF6BDC27}" destId="{20F37EA5-5EE3-44E1-AEB1-A7B2648F2B45}" srcOrd="0" destOrd="0" parTransId="{AF38ED50-6611-4E96-98D9-80310669D94E}" sibTransId="{F10728FD-0508-4A20-A171-32FBB65F31E7}"/>
    <dgm:cxn modelId="{EADAFE16-4B2C-4D43-93D5-B5D1460AACE1}" type="presParOf" srcId="{04890E0C-6C95-41F8-8075-24658F6B5002}" destId="{F827F37F-6BAC-4635-A431-607794D36086}" srcOrd="0" destOrd="0" presId="urn:microsoft.com/office/officeart/2008/layout/LinedList"/>
    <dgm:cxn modelId="{E9E3DCFB-1010-414C-A895-0CB3A8BFB553}" type="presParOf" srcId="{04890E0C-6C95-41F8-8075-24658F6B5002}" destId="{EA89CF65-F511-4791-B023-6FEB13F4F170}" srcOrd="1" destOrd="0" presId="urn:microsoft.com/office/officeart/2008/layout/LinedList"/>
    <dgm:cxn modelId="{93508102-E766-41B5-A9EE-B9E39C959F9E}" type="presParOf" srcId="{EA89CF65-F511-4791-B023-6FEB13F4F170}" destId="{A500D38E-63D4-44E1-84B2-6491B014BE4A}" srcOrd="0" destOrd="0" presId="urn:microsoft.com/office/officeart/2008/layout/LinedList"/>
    <dgm:cxn modelId="{42D8693E-2318-4E24-B293-6DE3A4D36835}" type="presParOf" srcId="{EA89CF65-F511-4791-B023-6FEB13F4F170}" destId="{0212CBC9-FF94-4CA2-8965-54ACD791F8B0}" srcOrd="1" destOrd="0" presId="urn:microsoft.com/office/officeart/2008/layout/LinedList"/>
    <dgm:cxn modelId="{9B83B5A1-D5DD-4E15-B43C-1C65CF0B8EC0}" type="presParOf" srcId="{0212CBC9-FF94-4CA2-8965-54ACD791F8B0}" destId="{00106FAC-9D88-4D86-B837-D361C41BF41E}" srcOrd="0" destOrd="0" presId="urn:microsoft.com/office/officeart/2008/layout/LinedList"/>
    <dgm:cxn modelId="{37AC29C0-38CD-42BA-9826-5AF9F0226B99}" type="presParOf" srcId="{0212CBC9-FF94-4CA2-8965-54ACD791F8B0}" destId="{9D9C0345-6CDB-4A58-B171-18C4BB4DBE3D}" srcOrd="1" destOrd="0" presId="urn:microsoft.com/office/officeart/2008/layout/LinedList"/>
    <dgm:cxn modelId="{B87A508A-2B6F-4B54-A863-3748F2D33B2A}" type="presParOf" srcId="{9D9C0345-6CDB-4A58-B171-18C4BB4DBE3D}" destId="{D3C3894A-057D-406C-9F85-B1F853303BBE}" srcOrd="0" destOrd="0" presId="urn:microsoft.com/office/officeart/2008/layout/LinedList"/>
    <dgm:cxn modelId="{42D785FE-3593-4EC0-AC45-7C561A185460}" type="presParOf" srcId="{9D9C0345-6CDB-4A58-B171-18C4BB4DBE3D}" destId="{B06FD2B6-D836-40B0-8AA8-06E095D4B380}" srcOrd="1" destOrd="0" presId="urn:microsoft.com/office/officeart/2008/layout/LinedList"/>
    <dgm:cxn modelId="{FB75BAF4-51A3-49F4-9CB2-F7D8483155DF}" type="presParOf" srcId="{9D9C0345-6CDB-4A58-B171-18C4BB4DBE3D}" destId="{95606589-EE4E-4B09-9504-2EF2CEBB7057}" srcOrd="2" destOrd="0" presId="urn:microsoft.com/office/officeart/2008/layout/LinedList"/>
    <dgm:cxn modelId="{8A91C30F-4977-4E2F-92D6-5BF909231058}" type="presParOf" srcId="{0212CBC9-FF94-4CA2-8965-54ACD791F8B0}" destId="{1A8815FC-3200-4C3D-B36E-6A38E3B435DA}" srcOrd="2" destOrd="0" presId="urn:microsoft.com/office/officeart/2008/layout/LinedList"/>
    <dgm:cxn modelId="{31B607EE-1E57-4B56-A96E-97A0BE3CE51B}" type="presParOf" srcId="{0212CBC9-FF94-4CA2-8965-54ACD791F8B0}" destId="{AAADAE57-DC46-4F3C-8DD3-D57C6EBCA575}" srcOrd="3" destOrd="0" presId="urn:microsoft.com/office/officeart/2008/layout/LinedList"/>
    <dgm:cxn modelId="{F96AAE3C-3E37-49FA-A620-18E8C93DF810}" type="presParOf" srcId="{04890E0C-6C95-41F8-8075-24658F6B5002}" destId="{A9EBE6FA-25EE-4FBB-BD85-4A1C6DC96273}" srcOrd="2" destOrd="0" presId="urn:microsoft.com/office/officeart/2008/layout/LinedList"/>
    <dgm:cxn modelId="{5CA1EF96-27C3-4B60-A7FE-D4FC22ABECE8}" type="presParOf" srcId="{04890E0C-6C95-41F8-8075-24658F6B5002}" destId="{5DB0D122-7968-494B-A6E0-EC975C8044D3}" srcOrd="3" destOrd="0" presId="urn:microsoft.com/office/officeart/2008/layout/LinedList"/>
    <dgm:cxn modelId="{11C1A6A8-ADC9-4D0A-8AFE-7D676108A05C}" type="presParOf" srcId="{5DB0D122-7968-494B-A6E0-EC975C8044D3}" destId="{9EAC6693-D7DE-4932-80D9-26E26606CED5}" srcOrd="0" destOrd="0" presId="urn:microsoft.com/office/officeart/2008/layout/LinedList"/>
    <dgm:cxn modelId="{C8A5DCD7-66FE-43FA-9CFD-13032EBBA450}" type="presParOf" srcId="{5DB0D122-7968-494B-A6E0-EC975C8044D3}" destId="{50534531-3563-4687-98FA-41401C5FC02F}" srcOrd="1" destOrd="0" presId="urn:microsoft.com/office/officeart/2008/layout/LinedList"/>
    <dgm:cxn modelId="{A2572FA5-53F9-4E9C-8C1A-A2B964B488E6}" type="presParOf" srcId="{50534531-3563-4687-98FA-41401C5FC02F}" destId="{22D0CC5E-6FA8-4140-B7F5-76AFFC029B31}" srcOrd="0" destOrd="0" presId="urn:microsoft.com/office/officeart/2008/layout/LinedList"/>
    <dgm:cxn modelId="{39A998F0-114C-4E0F-A6F4-14F496E0E386}" type="presParOf" srcId="{50534531-3563-4687-98FA-41401C5FC02F}" destId="{92E1A89A-6433-4C64-B27B-E11DD5FA7A99}" srcOrd="1" destOrd="0" presId="urn:microsoft.com/office/officeart/2008/layout/LinedList"/>
    <dgm:cxn modelId="{62930CF0-6C9D-4848-8E21-C52C17E77842}" type="presParOf" srcId="{92E1A89A-6433-4C64-B27B-E11DD5FA7A99}" destId="{400EE629-BBF9-49EF-88CC-536AB8EF7E51}" srcOrd="0" destOrd="0" presId="urn:microsoft.com/office/officeart/2008/layout/LinedList"/>
    <dgm:cxn modelId="{4096E837-D660-45F0-8DB1-5F0D7E926F01}" type="presParOf" srcId="{92E1A89A-6433-4C64-B27B-E11DD5FA7A99}" destId="{1E3479E8-1616-473D-8FF5-F1F16B6052A7}" srcOrd="1" destOrd="0" presId="urn:microsoft.com/office/officeart/2008/layout/LinedList"/>
    <dgm:cxn modelId="{F65E1333-FE16-442E-9858-2E561EC32783}" type="presParOf" srcId="{92E1A89A-6433-4C64-B27B-E11DD5FA7A99}" destId="{3377141A-2CBE-4692-AEE0-9BACF6AEFD89}" srcOrd="2" destOrd="0" presId="urn:microsoft.com/office/officeart/2008/layout/LinedList"/>
    <dgm:cxn modelId="{40075E85-3BE2-4BFE-9731-60E15A808A9D}" type="presParOf" srcId="{50534531-3563-4687-98FA-41401C5FC02F}" destId="{8E4A4783-CCB2-47CC-82ED-ABCF1633FE34}" srcOrd="2" destOrd="0" presId="urn:microsoft.com/office/officeart/2008/layout/LinedList"/>
    <dgm:cxn modelId="{7EDE8371-20F3-4FB3-8CE8-B79E8E9CBB02}" type="presParOf" srcId="{50534531-3563-4687-98FA-41401C5FC02F}" destId="{4B0B8EA7-1C8A-4F5F-8DC8-980350F1D161}" srcOrd="3" destOrd="0" presId="urn:microsoft.com/office/officeart/2008/layout/LinedList"/>
    <dgm:cxn modelId="{8F1D934B-922A-4192-A507-0B6C115E0592}" type="presParOf" srcId="{04890E0C-6C95-41F8-8075-24658F6B5002}" destId="{9A9AC72E-BE76-42B8-B7ED-8A3CEA0F1DC1}" srcOrd="4" destOrd="0" presId="urn:microsoft.com/office/officeart/2008/layout/LinedList"/>
    <dgm:cxn modelId="{5CADB58E-E76B-487A-87BE-D7D5D841E280}" type="presParOf" srcId="{04890E0C-6C95-41F8-8075-24658F6B5002}" destId="{98DA6E64-9D60-451D-A1AA-23E151D7142A}" srcOrd="5" destOrd="0" presId="urn:microsoft.com/office/officeart/2008/layout/LinedList"/>
    <dgm:cxn modelId="{7DE794C7-5242-4C03-87B6-E877CF50FAC7}" type="presParOf" srcId="{98DA6E64-9D60-451D-A1AA-23E151D7142A}" destId="{880C7E76-3C31-4C2D-AA10-485457FFECB2}" srcOrd="0" destOrd="0" presId="urn:microsoft.com/office/officeart/2008/layout/LinedList"/>
    <dgm:cxn modelId="{64785146-C50D-4B3E-A1EE-851C141653FB}" type="presParOf" srcId="{98DA6E64-9D60-451D-A1AA-23E151D7142A}" destId="{36057B0A-B2A6-4F9B-81F7-84D57720C2A8}" srcOrd="1" destOrd="0" presId="urn:microsoft.com/office/officeart/2008/layout/LinedList"/>
    <dgm:cxn modelId="{F746C19C-F7AA-4952-9DE0-6845806BBA42}" type="presParOf" srcId="{36057B0A-B2A6-4F9B-81F7-84D57720C2A8}" destId="{8BB8A6B9-9B28-44A1-AB9D-16B33A8CCF5B}" srcOrd="0" destOrd="0" presId="urn:microsoft.com/office/officeart/2008/layout/LinedList"/>
    <dgm:cxn modelId="{C36987F5-CA48-4BEE-9C8F-7AD331446F8E}" type="presParOf" srcId="{36057B0A-B2A6-4F9B-81F7-84D57720C2A8}" destId="{A635BAFC-046F-4F0F-953D-7342FB5C076E}" srcOrd="1" destOrd="0" presId="urn:microsoft.com/office/officeart/2008/layout/LinedList"/>
    <dgm:cxn modelId="{3FC82C31-2387-46F7-9170-BBF06D4E932D}" type="presParOf" srcId="{A635BAFC-046F-4F0F-953D-7342FB5C076E}" destId="{3819B6E5-6399-4CE1-9D2D-70B7E9498400}" srcOrd="0" destOrd="0" presId="urn:microsoft.com/office/officeart/2008/layout/LinedList"/>
    <dgm:cxn modelId="{DCBD4530-9879-4FC5-8F91-9C61FAD491CF}" type="presParOf" srcId="{A635BAFC-046F-4F0F-953D-7342FB5C076E}" destId="{D392191F-A92B-4100-A239-2E98623BF551}" srcOrd="1" destOrd="0" presId="urn:microsoft.com/office/officeart/2008/layout/LinedList"/>
    <dgm:cxn modelId="{BB45F848-C437-4928-9F16-EBC8A6C0B3E3}" type="presParOf" srcId="{A635BAFC-046F-4F0F-953D-7342FB5C076E}" destId="{90D2834C-2B68-40FF-849C-4E98E89DA417}" srcOrd="2" destOrd="0" presId="urn:microsoft.com/office/officeart/2008/layout/LinedList"/>
    <dgm:cxn modelId="{AEDC9053-FC0D-4797-8096-54A88E933776}" type="presParOf" srcId="{36057B0A-B2A6-4F9B-81F7-84D57720C2A8}" destId="{DF847796-7859-4D91-BB26-DC6928EAF2E7}" srcOrd="2" destOrd="0" presId="urn:microsoft.com/office/officeart/2008/layout/LinedList"/>
    <dgm:cxn modelId="{A4464BD8-73CF-4298-9930-3087F7719727}" type="presParOf" srcId="{36057B0A-B2A6-4F9B-81F7-84D57720C2A8}" destId="{0B9DF142-92DD-4838-98EB-50F6D9FB23E3}" srcOrd="3" destOrd="0" presId="urn:microsoft.com/office/officeart/2008/layout/LinedList"/>
    <dgm:cxn modelId="{38F99892-6CC7-4341-AF6B-EE8774F636D1}" type="presParOf" srcId="{04890E0C-6C95-41F8-8075-24658F6B5002}" destId="{CC4491F8-439E-4EEB-ABE2-60A7CC776D76}" srcOrd="6" destOrd="0" presId="urn:microsoft.com/office/officeart/2008/layout/LinedList"/>
    <dgm:cxn modelId="{59EC0883-FD0C-4F98-82D1-05E32B0ACC54}" type="presParOf" srcId="{04890E0C-6C95-41F8-8075-24658F6B5002}" destId="{8BBC7821-00EA-4CC5-9D36-7938D7F6A167}" srcOrd="7" destOrd="0" presId="urn:microsoft.com/office/officeart/2008/layout/LinedList"/>
    <dgm:cxn modelId="{4DC2EB35-E36F-4325-BD6B-7BFAF5729155}" type="presParOf" srcId="{8BBC7821-00EA-4CC5-9D36-7938D7F6A167}" destId="{D6233820-735D-46AC-A27C-BCC2318920A9}" srcOrd="0" destOrd="0" presId="urn:microsoft.com/office/officeart/2008/layout/LinedList"/>
    <dgm:cxn modelId="{36C1ADAD-233C-4FD5-B133-A67D59BDFF4D}" type="presParOf" srcId="{8BBC7821-00EA-4CC5-9D36-7938D7F6A167}" destId="{0D661C78-3D0B-4CDA-B769-2DFC453D280F}" srcOrd="1" destOrd="0" presId="urn:microsoft.com/office/officeart/2008/layout/LinedList"/>
    <dgm:cxn modelId="{6B343CCF-F7E1-474F-8C44-116553EA8715}" type="presParOf" srcId="{0D661C78-3D0B-4CDA-B769-2DFC453D280F}" destId="{DD12D5D5-4B2E-4864-ABD3-333107425077}" srcOrd="0" destOrd="0" presId="urn:microsoft.com/office/officeart/2008/layout/LinedList"/>
    <dgm:cxn modelId="{0DE50378-7AB8-4D35-89C6-9278027A0978}" type="presParOf" srcId="{0D661C78-3D0B-4CDA-B769-2DFC453D280F}" destId="{C71E7300-C8B5-4260-A7ED-698633B46954}" srcOrd="1" destOrd="0" presId="urn:microsoft.com/office/officeart/2008/layout/LinedList"/>
    <dgm:cxn modelId="{3AA41E04-4916-4D60-A8E8-55D38260B0A2}" type="presParOf" srcId="{C71E7300-C8B5-4260-A7ED-698633B46954}" destId="{3E9F453A-3666-421E-8799-B4BF881BD605}" srcOrd="0" destOrd="0" presId="urn:microsoft.com/office/officeart/2008/layout/LinedList"/>
    <dgm:cxn modelId="{CF0FACCA-F892-49EE-9621-21A45E3A07CA}" type="presParOf" srcId="{C71E7300-C8B5-4260-A7ED-698633B46954}" destId="{BFBB0CB7-18EB-42E2-B806-9AE567F3C046}" srcOrd="1" destOrd="0" presId="urn:microsoft.com/office/officeart/2008/layout/LinedList"/>
    <dgm:cxn modelId="{B318EA4F-4470-4414-B4EB-DBFD9565F130}" type="presParOf" srcId="{C71E7300-C8B5-4260-A7ED-698633B46954}" destId="{0F87ABEA-79D8-45C8-A56E-56B9E8AE3588}" srcOrd="2" destOrd="0" presId="urn:microsoft.com/office/officeart/2008/layout/LinedList"/>
    <dgm:cxn modelId="{00BE8B0E-AF07-4FB3-8CA5-625D210621BC}" type="presParOf" srcId="{0D661C78-3D0B-4CDA-B769-2DFC453D280F}" destId="{F1BF2335-4A2F-44D8-87F0-30823025480C}" srcOrd="2" destOrd="0" presId="urn:microsoft.com/office/officeart/2008/layout/LinedList"/>
    <dgm:cxn modelId="{7B73E72A-E34A-4C18-9003-12C4C0AA89B9}" type="presParOf" srcId="{0D661C78-3D0B-4CDA-B769-2DFC453D280F}" destId="{903AD6BE-8B74-4688-9675-C2BC876BAC4C}" srcOrd="3" destOrd="0" presId="urn:microsoft.com/office/officeart/2008/layout/LinedList"/>
    <dgm:cxn modelId="{66243C29-36FD-4854-9556-62090EBBC045}" type="presParOf" srcId="{04890E0C-6C95-41F8-8075-24658F6B5002}" destId="{C23A6B3F-22C8-4F74-B466-1FB946E216B0}" srcOrd="8" destOrd="0" presId="urn:microsoft.com/office/officeart/2008/layout/LinedList"/>
    <dgm:cxn modelId="{FEE1451C-A53A-40B0-8893-F1D1AC164757}" type="presParOf" srcId="{04890E0C-6C95-41F8-8075-24658F6B5002}" destId="{680DEDE9-87DE-4D11-8967-CAEC2BFFFEEC}" srcOrd="9" destOrd="0" presId="urn:microsoft.com/office/officeart/2008/layout/LinedList"/>
    <dgm:cxn modelId="{E3E8B910-8C6A-468D-A929-14C025AD7358}" type="presParOf" srcId="{680DEDE9-87DE-4D11-8967-CAEC2BFFFEEC}" destId="{3F53BBAF-92B7-4218-8D6E-B6F128442316}" srcOrd="0" destOrd="0" presId="urn:microsoft.com/office/officeart/2008/layout/LinedList"/>
    <dgm:cxn modelId="{49651016-AD8C-41D7-9E89-9CF412F989B6}" type="presParOf" srcId="{680DEDE9-87DE-4D11-8967-CAEC2BFFFEEC}" destId="{5FF30E60-4302-42BB-92A0-077B558D9F57}" srcOrd="1" destOrd="0" presId="urn:microsoft.com/office/officeart/2008/layout/LinedList"/>
    <dgm:cxn modelId="{81078525-8DBF-45F5-8798-265EEEFA96CC}" type="presParOf" srcId="{5FF30E60-4302-42BB-92A0-077B558D9F57}" destId="{9DF2088D-9412-4B02-B54C-2CF464888C4A}" srcOrd="0" destOrd="0" presId="urn:microsoft.com/office/officeart/2008/layout/LinedList"/>
    <dgm:cxn modelId="{5E4BCA54-C8E5-4B9D-87DA-E1A6B08D4906}" type="presParOf" srcId="{5FF30E60-4302-42BB-92A0-077B558D9F57}" destId="{9E05D31A-531C-434B-A67F-2A67E14D1781}" srcOrd="1" destOrd="0" presId="urn:microsoft.com/office/officeart/2008/layout/LinedList"/>
    <dgm:cxn modelId="{A00C2EA8-F569-400D-B152-A2AA82525B0F}" type="presParOf" srcId="{9E05D31A-531C-434B-A67F-2A67E14D1781}" destId="{A0C3948F-CFEF-4EB2-98C9-DD10A3BB0627}" srcOrd="0" destOrd="0" presId="urn:microsoft.com/office/officeart/2008/layout/LinedList"/>
    <dgm:cxn modelId="{7D658F44-C3E1-4D87-A64F-7BEC146AF1ED}" type="presParOf" srcId="{9E05D31A-531C-434B-A67F-2A67E14D1781}" destId="{BA722DEA-8332-45F5-8B02-E1FAC15D280A}" srcOrd="1" destOrd="0" presId="urn:microsoft.com/office/officeart/2008/layout/LinedList"/>
    <dgm:cxn modelId="{28630CEB-FBB9-480F-B504-509693CE6339}" type="presParOf" srcId="{9E05D31A-531C-434B-A67F-2A67E14D1781}" destId="{E0EAB3E8-9280-4625-BC6D-30E6D2D1312D}" srcOrd="2" destOrd="0" presId="urn:microsoft.com/office/officeart/2008/layout/LinedList"/>
    <dgm:cxn modelId="{60DED1D0-D54B-4BC9-8997-9C9F18165E8E}" type="presParOf" srcId="{5FF30E60-4302-42BB-92A0-077B558D9F57}" destId="{B48423E4-EE1B-4705-8FC9-AE64CB272B4F}" srcOrd="2" destOrd="0" presId="urn:microsoft.com/office/officeart/2008/layout/LinedList"/>
    <dgm:cxn modelId="{D4393BB4-CD9A-4EEA-93C4-90A0194B71FC}" type="presParOf" srcId="{5FF30E60-4302-42BB-92A0-077B558D9F57}" destId="{ECF47E36-711B-4B1B-A157-5512E44AC9C5}"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664CDE-0FC4-4AAD-BB5D-723C79853686}" type="doc">
      <dgm:prSet loTypeId="urn:microsoft.com/office/officeart/2005/8/layout/matrix1" loCatId="matrix" qsTypeId="urn:microsoft.com/office/officeart/2005/8/quickstyle/simple1" qsCatId="simple" csTypeId="urn:microsoft.com/office/officeart/2005/8/colors/accent1_3" csCatId="accent1" phldr="1"/>
      <dgm:spPr/>
      <dgm:t>
        <a:bodyPr/>
        <a:lstStyle/>
        <a:p>
          <a:endParaRPr lang="en-US"/>
        </a:p>
      </dgm:t>
    </dgm:pt>
    <dgm:pt modelId="{5932D176-05D2-401A-AA59-9E64B4249F67}">
      <dgm:prSet phldrT="[Text]" phldr="0"/>
      <dgm:spPr/>
      <dgm:t>
        <a:bodyPr/>
        <a:lstStyle/>
        <a:p>
          <a:r>
            <a:rPr lang="en-US" dirty="0">
              <a:solidFill>
                <a:schemeClr val="bg1"/>
              </a:solidFill>
            </a:rPr>
            <a:t>SEWP Database</a:t>
          </a:r>
        </a:p>
      </dgm:t>
    </dgm:pt>
    <dgm:pt modelId="{C1F1ECAF-8D4C-407A-9007-3232293054B6}" type="parTrans" cxnId="{AED4B324-39E5-47EE-B4BE-43CB127AE23B}">
      <dgm:prSet/>
      <dgm:spPr/>
      <dgm:t>
        <a:bodyPr/>
        <a:lstStyle/>
        <a:p>
          <a:endParaRPr lang="en-US"/>
        </a:p>
      </dgm:t>
    </dgm:pt>
    <dgm:pt modelId="{D5C04B0B-8399-4E51-85B1-BFF6BF74904E}" type="sibTrans" cxnId="{AED4B324-39E5-47EE-B4BE-43CB127AE23B}">
      <dgm:prSet/>
      <dgm:spPr/>
      <dgm:t>
        <a:bodyPr/>
        <a:lstStyle/>
        <a:p>
          <a:endParaRPr lang="en-US"/>
        </a:p>
      </dgm:t>
    </dgm:pt>
    <dgm:pt modelId="{DEAFD96D-8F4B-4E61-BD07-E07554A4BA49}">
      <dgm:prSet phldrT="[Text]" phldr="0"/>
      <dgm:spPr>
        <a:solidFill>
          <a:schemeClr val="tx1">
            <a:lumMod val="75000"/>
          </a:schemeClr>
        </a:solidFill>
      </dgm:spPr>
      <dgm:t>
        <a:bodyPr/>
        <a:lstStyle/>
        <a:p>
          <a:r>
            <a:rPr lang="en-US" dirty="0">
              <a:solidFill>
                <a:schemeClr val="bg2"/>
              </a:solidFill>
            </a:rPr>
            <a:t>Customer </a:t>
          </a:r>
        </a:p>
        <a:p>
          <a:r>
            <a:rPr lang="en-US" dirty="0">
              <a:solidFill>
                <a:schemeClr val="bg2"/>
              </a:solidFill>
            </a:rPr>
            <a:t>Applications</a:t>
          </a:r>
        </a:p>
      </dgm:t>
    </dgm:pt>
    <dgm:pt modelId="{A9CCE637-8DC2-43D4-ADDA-158D3218E12B}" type="parTrans" cxnId="{26894240-062A-4850-9B0A-5140EB08A8A9}">
      <dgm:prSet/>
      <dgm:spPr/>
      <dgm:t>
        <a:bodyPr/>
        <a:lstStyle/>
        <a:p>
          <a:endParaRPr lang="en-US"/>
        </a:p>
      </dgm:t>
    </dgm:pt>
    <dgm:pt modelId="{7ADB6CA3-2E09-435E-ACFB-061F2576C32A}" type="sibTrans" cxnId="{26894240-062A-4850-9B0A-5140EB08A8A9}">
      <dgm:prSet/>
      <dgm:spPr/>
      <dgm:t>
        <a:bodyPr/>
        <a:lstStyle/>
        <a:p>
          <a:endParaRPr lang="en-US"/>
        </a:p>
      </dgm:t>
    </dgm:pt>
    <dgm:pt modelId="{9509618B-3223-44C5-8227-CB044B3328A6}">
      <dgm:prSet phldrT="[Text]" phldr="0"/>
      <dgm:spPr>
        <a:solidFill>
          <a:srgbClr val="FFC000"/>
        </a:solidFill>
      </dgm:spPr>
      <dgm:t>
        <a:bodyPr/>
        <a:lstStyle/>
        <a:p>
          <a:r>
            <a:rPr lang="en-US" dirty="0">
              <a:solidFill>
                <a:schemeClr val="bg1"/>
              </a:solidFill>
            </a:rPr>
            <a:t>Internal SEWP </a:t>
          </a:r>
        </a:p>
        <a:p>
          <a:r>
            <a:rPr lang="en-US" dirty="0">
              <a:solidFill>
                <a:schemeClr val="bg1"/>
              </a:solidFill>
            </a:rPr>
            <a:t>Applications</a:t>
          </a:r>
        </a:p>
      </dgm:t>
    </dgm:pt>
    <dgm:pt modelId="{DE76B11F-BCC9-4AB4-AB4A-0756EE86DC71}" type="parTrans" cxnId="{AEF33DBF-0C25-447E-A2D0-73806FBE2A53}">
      <dgm:prSet/>
      <dgm:spPr/>
      <dgm:t>
        <a:bodyPr/>
        <a:lstStyle/>
        <a:p>
          <a:endParaRPr lang="en-US"/>
        </a:p>
      </dgm:t>
    </dgm:pt>
    <dgm:pt modelId="{5FB90155-CF25-4CC2-A214-6CD7594717D5}" type="sibTrans" cxnId="{AEF33DBF-0C25-447E-A2D0-73806FBE2A53}">
      <dgm:prSet/>
      <dgm:spPr/>
      <dgm:t>
        <a:bodyPr/>
        <a:lstStyle/>
        <a:p>
          <a:endParaRPr lang="en-US"/>
        </a:p>
      </dgm:t>
    </dgm:pt>
    <dgm:pt modelId="{25E30D33-EFF9-40A1-9CC5-106942F037F7}">
      <dgm:prSet phldrT="[Text]" phldr="0"/>
      <dgm:spPr>
        <a:solidFill>
          <a:srgbClr val="027837"/>
        </a:solidFill>
      </dgm:spPr>
      <dgm:t>
        <a:bodyPr/>
        <a:lstStyle/>
        <a:p>
          <a:r>
            <a:rPr lang="en-US" dirty="0">
              <a:solidFill>
                <a:schemeClr val="bg2"/>
              </a:solidFill>
            </a:rPr>
            <a:t>Contract Holder </a:t>
          </a:r>
          <a:r>
            <a:rPr lang="en-US" dirty="0" err="1">
              <a:solidFill>
                <a:schemeClr val="bg2"/>
              </a:solidFill>
            </a:rPr>
            <a:t>Applicatoins</a:t>
          </a:r>
          <a:endParaRPr lang="en-US" dirty="0">
            <a:solidFill>
              <a:schemeClr val="bg2"/>
            </a:solidFill>
          </a:endParaRPr>
        </a:p>
      </dgm:t>
    </dgm:pt>
    <dgm:pt modelId="{32D6C85D-94CB-4C05-A302-9B2B0957F364}" type="parTrans" cxnId="{587FBB88-C359-4743-A84F-2257B72399CE}">
      <dgm:prSet/>
      <dgm:spPr/>
      <dgm:t>
        <a:bodyPr/>
        <a:lstStyle/>
        <a:p>
          <a:endParaRPr lang="en-US"/>
        </a:p>
      </dgm:t>
    </dgm:pt>
    <dgm:pt modelId="{E8828252-FC0F-4EA5-8953-4CFEABA144D3}" type="sibTrans" cxnId="{587FBB88-C359-4743-A84F-2257B72399CE}">
      <dgm:prSet/>
      <dgm:spPr/>
      <dgm:t>
        <a:bodyPr/>
        <a:lstStyle/>
        <a:p>
          <a:endParaRPr lang="en-US"/>
        </a:p>
      </dgm:t>
    </dgm:pt>
    <dgm:pt modelId="{51A957E7-06D2-402B-BBF2-C54FB492CB1F}">
      <dgm:prSet phldrT="[Text]" phldr="0"/>
      <dgm:spPr>
        <a:solidFill>
          <a:srgbClr val="C00000"/>
        </a:solidFill>
      </dgm:spPr>
      <dgm:t>
        <a:bodyPr/>
        <a:lstStyle/>
        <a:p>
          <a:r>
            <a:rPr lang="en-US" dirty="0">
              <a:solidFill>
                <a:schemeClr val="bg2"/>
              </a:solidFill>
            </a:rPr>
            <a:t>Provider </a:t>
          </a:r>
        </a:p>
        <a:p>
          <a:r>
            <a:rPr lang="en-US" dirty="0">
              <a:solidFill>
                <a:schemeClr val="bg2"/>
              </a:solidFill>
            </a:rPr>
            <a:t>Applications </a:t>
          </a:r>
        </a:p>
      </dgm:t>
    </dgm:pt>
    <dgm:pt modelId="{F95087AB-F1A6-4E1F-8E5D-333DC78E1DC4}" type="parTrans" cxnId="{AD27FEB5-0664-4310-835F-FF72968610EC}">
      <dgm:prSet/>
      <dgm:spPr/>
      <dgm:t>
        <a:bodyPr/>
        <a:lstStyle/>
        <a:p>
          <a:endParaRPr lang="en-US"/>
        </a:p>
      </dgm:t>
    </dgm:pt>
    <dgm:pt modelId="{ECA13E3D-0AB3-46FD-A173-B8B0CA24CA7B}" type="sibTrans" cxnId="{AD27FEB5-0664-4310-835F-FF72968610EC}">
      <dgm:prSet/>
      <dgm:spPr/>
      <dgm:t>
        <a:bodyPr/>
        <a:lstStyle/>
        <a:p>
          <a:endParaRPr lang="en-US"/>
        </a:p>
      </dgm:t>
    </dgm:pt>
    <dgm:pt modelId="{BF11702D-7B71-4839-ADBF-3C03679721D8}" type="pres">
      <dgm:prSet presAssocID="{F3664CDE-0FC4-4AAD-BB5D-723C79853686}" presName="diagram" presStyleCnt="0">
        <dgm:presLayoutVars>
          <dgm:chMax val="1"/>
          <dgm:dir/>
          <dgm:animLvl val="ctr"/>
          <dgm:resizeHandles val="exact"/>
        </dgm:presLayoutVars>
      </dgm:prSet>
      <dgm:spPr/>
    </dgm:pt>
    <dgm:pt modelId="{2D303701-54BD-405A-A847-59FE6BA669FE}" type="pres">
      <dgm:prSet presAssocID="{F3664CDE-0FC4-4AAD-BB5D-723C79853686}" presName="matrix" presStyleCnt="0"/>
      <dgm:spPr/>
    </dgm:pt>
    <dgm:pt modelId="{8BADDC0D-7887-4B44-B88E-0F8C16D094B3}" type="pres">
      <dgm:prSet presAssocID="{F3664CDE-0FC4-4AAD-BB5D-723C79853686}" presName="tile1" presStyleLbl="node1" presStyleIdx="0" presStyleCnt="4"/>
      <dgm:spPr/>
    </dgm:pt>
    <dgm:pt modelId="{161B08FF-CA21-4CA7-839B-BA1A2555B171}" type="pres">
      <dgm:prSet presAssocID="{F3664CDE-0FC4-4AAD-BB5D-723C79853686}" presName="tile1text" presStyleLbl="node1" presStyleIdx="0" presStyleCnt="4">
        <dgm:presLayoutVars>
          <dgm:chMax val="0"/>
          <dgm:chPref val="0"/>
          <dgm:bulletEnabled val="1"/>
        </dgm:presLayoutVars>
      </dgm:prSet>
      <dgm:spPr/>
    </dgm:pt>
    <dgm:pt modelId="{D63569AC-B588-4C28-8141-93538F973A25}" type="pres">
      <dgm:prSet presAssocID="{F3664CDE-0FC4-4AAD-BB5D-723C79853686}" presName="tile2" presStyleLbl="node1" presStyleIdx="1" presStyleCnt="4"/>
      <dgm:spPr/>
    </dgm:pt>
    <dgm:pt modelId="{2F64F01F-D8EE-4EA8-99F0-7A2D4497B4D9}" type="pres">
      <dgm:prSet presAssocID="{F3664CDE-0FC4-4AAD-BB5D-723C79853686}" presName="tile2text" presStyleLbl="node1" presStyleIdx="1" presStyleCnt="4">
        <dgm:presLayoutVars>
          <dgm:chMax val="0"/>
          <dgm:chPref val="0"/>
          <dgm:bulletEnabled val="1"/>
        </dgm:presLayoutVars>
      </dgm:prSet>
      <dgm:spPr/>
    </dgm:pt>
    <dgm:pt modelId="{208F7056-B581-4D04-BABB-2259E57FEFC5}" type="pres">
      <dgm:prSet presAssocID="{F3664CDE-0FC4-4AAD-BB5D-723C79853686}" presName="tile3" presStyleLbl="node1" presStyleIdx="2" presStyleCnt="4"/>
      <dgm:spPr/>
    </dgm:pt>
    <dgm:pt modelId="{0C26CA1E-C245-4F67-86B5-5B99D3A69E92}" type="pres">
      <dgm:prSet presAssocID="{F3664CDE-0FC4-4AAD-BB5D-723C79853686}" presName="tile3text" presStyleLbl="node1" presStyleIdx="2" presStyleCnt="4">
        <dgm:presLayoutVars>
          <dgm:chMax val="0"/>
          <dgm:chPref val="0"/>
          <dgm:bulletEnabled val="1"/>
        </dgm:presLayoutVars>
      </dgm:prSet>
      <dgm:spPr/>
    </dgm:pt>
    <dgm:pt modelId="{E68C5C6E-4190-4C2B-9048-194D1C9F6F6E}" type="pres">
      <dgm:prSet presAssocID="{F3664CDE-0FC4-4AAD-BB5D-723C79853686}" presName="tile4" presStyleLbl="node1" presStyleIdx="3" presStyleCnt="4"/>
      <dgm:spPr/>
    </dgm:pt>
    <dgm:pt modelId="{3BC09BCF-6F8C-4EFE-88EC-06176DFC8C15}" type="pres">
      <dgm:prSet presAssocID="{F3664CDE-0FC4-4AAD-BB5D-723C79853686}" presName="tile4text" presStyleLbl="node1" presStyleIdx="3" presStyleCnt="4">
        <dgm:presLayoutVars>
          <dgm:chMax val="0"/>
          <dgm:chPref val="0"/>
          <dgm:bulletEnabled val="1"/>
        </dgm:presLayoutVars>
      </dgm:prSet>
      <dgm:spPr/>
    </dgm:pt>
    <dgm:pt modelId="{454F5ABD-8DA3-428D-97A1-FD6A0FD83DC6}" type="pres">
      <dgm:prSet presAssocID="{F3664CDE-0FC4-4AAD-BB5D-723C79853686}" presName="centerTile" presStyleLbl="fgShp" presStyleIdx="0" presStyleCnt="1">
        <dgm:presLayoutVars>
          <dgm:chMax val="0"/>
          <dgm:chPref val="0"/>
        </dgm:presLayoutVars>
      </dgm:prSet>
      <dgm:spPr/>
    </dgm:pt>
  </dgm:ptLst>
  <dgm:cxnLst>
    <dgm:cxn modelId="{E7EADA05-0619-439A-BAE5-99098175FB3E}" type="presOf" srcId="{9509618B-3223-44C5-8227-CB044B3328A6}" destId="{2F64F01F-D8EE-4EA8-99F0-7A2D4497B4D9}" srcOrd="1" destOrd="0" presId="urn:microsoft.com/office/officeart/2005/8/layout/matrix1"/>
    <dgm:cxn modelId="{AED4B324-39E5-47EE-B4BE-43CB127AE23B}" srcId="{F3664CDE-0FC4-4AAD-BB5D-723C79853686}" destId="{5932D176-05D2-401A-AA59-9E64B4249F67}" srcOrd="0" destOrd="0" parTransId="{C1F1ECAF-8D4C-407A-9007-3232293054B6}" sibTransId="{D5C04B0B-8399-4E51-85B1-BFF6BF74904E}"/>
    <dgm:cxn modelId="{628B9B3C-1B30-4511-94E1-D3E44CC7487D}" type="presOf" srcId="{5932D176-05D2-401A-AA59-9E64B4249F67}" destId="{454F5ABD-8DA3-428D-97A1-FD6A0FD83DC6}" srcOrd="0" destOrd="0" presId="urn:microsoft.com/office/officeart/2005/8/layout/matrix1"/>
    <dgm:cxn modelId="{26894240-062A-4850-9B0A-5140EB08A8A9}" srcId="{5932D176-05D2-401A-AA59-9E64B4249F67}" destId="{DEAFD96D-8F4B-4E61-BD07-E07554A4BA49}" srcOrd="0" destOrd="0" parTransId="{A9CCE637-8DC2-43D4-ADDA-158D3218E12B}" sibTransId="{7ADB6CA3-2E09-435E-ACFB-061F2576C32A}"/>
    <dgm:cxn modelId="{ACEF014A-8A0D-4966-89AE-C680E9A89990}" type="presOf" srcId="{DEAFD96D-8F4B-4E61-BD07-E07554A4BA49}" destId="{161B08FF-CA21-4CA7-839B-BA1A2555B171}" srcOrd="1" destOrd="0" presId="urn:microsoft.com/office/officeart/2005/8/layout/matrix1"/>
    <dgm:cxn modelId="{41D76E77-8586-4053-B077-BD68AE32F1AD}" type="presOf" srcId="{51A957E7-06D2-402B-BBF2-C54FB492CB1F}" destId="{3BC09BCF-6F8C-4EFE-88EC-06176DFC8C15}" srcOrd="1" destOrd="0" presId="urn:microsoft.com/office/officeart/2005/8/layout/matrix1"/>
    <dgm:cxn modelId="{46FCFF79-6847-4FF8-AC88-ECFD04FD1A59}" type="presOf" srcId="{51A957E7-06D2-402B-BBF2-C54FB492CB1F}" destId="{E68C5C6E-4190-4C2B-9048-194D1C9F6F6E}" srcOrd="0" destOrd="0" presId="urn:microsoft.com/office/officeart/2005/8/layout/matrix1"/>
    <dgm:cxn modelId="{587FBB88-C359-4743-A84F-2257B72399CE}" srcId="{5932D176-05D2-401A-AA59-9E64B4249F67}" destId="{25E30D33-EFF9-40A1-9CC5-106942F037F7}" srcOrd="2" destOrd="0" parTransId="{32D6C85D-94CB-4C05-A302-9B2B0957F364}" sibTransId="{E8828252-FC0F-4EA5-8953-4CFEABA144D3}"/>
    <dgm:cxn modelId="{2E78C68F-D2BB-4C1E-AC37-A601169CD6F5}" type="presOf" srcId="{25E30D33-EFF9-40A1-9CC5-106942F037F7}" destId="{0C26CA1E-C245-4F67-86B5-5B99D3A69E92}" srcOrd="1" destOrd="0" presId="urn:microsoft.com/office/officeart/2005/8/layout/matrix1"/>
    <dgm:cxn modelId="{6CB47CA5-549B-40A5-838E-89370BFE623A}" type="presOf" srcId="{9509618B-3223-44C5-8227-CB044B3328A6}" destId="{D63569AC-B588-4C28-8141-93538F973A25}" srcOrd="0" destOrd="0" presId="urn:microsoft.com/office/officeart/2005/8/layout/matrix1"/>
    <dgm:cxn modelId="{AD27FEB5-0664-4310-835F-FF72968610EC}" srcId="{5932D176-05D2-401A-AA59-9E64B4249F67}" destId="{51A957E7-06D2-402B-BBF2-C54FB492CB1F}" srcOrd="3" destOrd="0" parTransId="{F95087AB-F1A6-4E1F-8E5D-333DC78E1DC4}" sibTransId="{ECA13E3D-0AB3-46FD-A173-B8B0CA24CA7B}"/>
    <dgm:cxn modelId="{AEF33DBF-0C25-447E-A2D0-73806FBE2A53}" srcId="{5932D176-05D2-401A-AA59-9E64B4249F67}" destId="{9509618B-3223-44C5-8227-CB044B3328A6}" srcOrd="1" destOrd="0" parTransId="{DE76B11F-BCC9-4AB4-AB4A-0756EE86DC71}" sibTransId="{5FB90155-CF25-4CC2-A214-6CD7594717D5}"/>
    <dgm:cxn modelId="{CE22D7F2-E99A-4ABA-9615-740C4DC4904D}" type="presOf" srcId="{DEAFD96D-8F4B-4E61-BD07-E07554A4BA49}" destId="{8BADDC0D-7887-4B44-B88E-0F8C16D094B3}" srcOrd="0" destOrd="0" presId="urn:microsoft.com/office/officeart/2005/8/layout/matrix1"/>
    <dgm:cxn modelId="{012A0DF8-CDCA-42DE-8950-C60B9DB05393}" type="presOf" srcId="{F3664CDE-0FC4-4AAD-BB5D-723C79853686}" destId="{BF11702D-7B71-4839-ADBF-3C03679721D8}" srcOrd="0" destOrd="0" presId="urn:microsoft.com/office/officeart/2005/8/layout/matrix1"/>
    <dgm:cxn modelId="{26BE98F8-B120-48D8-8A8D-47F410118B60}" type="presOf" srcId="{25E30D33-EFF9-40A1-9CC5-106942F037F7}" destId="{208F7056-B581-4D04-BABB-2259E57FEFC5}" srcOrd="0" destOrd="0" presId="urn:microsoft.com/office/officeart/2005/8/layout/matrix1"/>
    <dgm:cxn modelId="{F7ED0EC5-97C8-48D3-813E-0E6BAB951243}" type="presParOf" srcId="{BF11702D-7B71-4839-ADBF-3C03679721D8}" destId="{2D303701-54BD-405A-A847-59FE6BA669FE}" srcOrd="0" destOrd="0" presId="urn:microsoft.com/office/officeart/2005/8/layout/matrix1"/>
    <dgm:cxn modelId="{B94EE404-D809-410E-971F-16B3CB179ACC}" type="presParOf" srcId="{2D303701-54BD-405A-A847-59FE6BA669FE}" destId="{8BADDC0D-7887-4B44-B88E-0F8C16D094B3}" srcOrd="0" destOrd="0" presId="urn:microsoft.com/office/officeart/2005/8/layout/matrix1"/>
    <dgm:cxn modelId="{61794FC5-24C9-43DF-BEE8-A884FDD40C84}" type="presParOf" srcId="{2D303701-54BD-405A-A847-59FE6BA669FE}" destId="{161B08FF-CA21-4CA7-839B-BA1A2555B171}" srcOrd="1" destOrd="0" presId="urn:microsoft.com/office/officeart/2005/8/layout/matrix1"/>
    <dgm:cxn modelId="{3DCFDF03-039A-4B08-96A6-E70E80442FB6}" type="presParOf" srcId="{2D303701-54BD-405A-A847-59FE6BA669FE}" destId="{D63569AC-B588-4C28-8141-93538F973A25}" srcOrd="2" destOrd="0" presId="urn:microsoft.com/office/officeart/2005/8/layout/matrix1"/>
    <dgm:cxn modelId="{D1D834DD-7059-425E-8F31-3DAE4E7CF608}" type="presParOf" srcId="{2D303701-54BD-405A-A847-59FE6BA669FE}" destId="{2F64F01F-D8EE-4EA8-99F0-7A2D4497B4D9}" srcOrd="3" destOrd="0" presId="urn:microsoft.com/office/officeart/2005/8/layout/matrix1"/>
    <dgm:cxn modelId="{7E52173C-16ED-492D-99FD-7EE1A912E852}" type="presParOf" srcId="{2D303701-54BD-405A-A847-59FE6BA669FE}" destId="{208F7056-B581-4D04-BABB-2259E57FEFC5}" srcOrd="4" destOrd="0" presId="urn:microsoft.com/office/officeart/2005/8/layout/matrix1"/>
    <dgm:cxn modelId="{5359476D-5E62-425F-B22C-015DA8B356A8}" type="presParOf" srcId="{2D303701-54BD-405A-A847-59FE6BA669FE}" destId="{0C26CA1E-C245-4F67-86B5-5B99D3A69E92}" srcOrd="5" destOrd="0" presId="urn:microsoft.com/office/officeart/2005/8/layout/matrix1"/>
    <dgm:cxn modelId="{E0A10593-F184-498A-958E-0617F5A0EFF9}" type="presParOf" srcId="{2D303701-54BD-405A-A847-59FE6BA669FE}" destId="{E68C5C6E-4190-4C2B-9048-194D1C9F6F6E}" srcOrd="6" destOrd="0" presId="urn:microsoft.com/office/officeart/2005/8/layout/matrix1"/>
    <dgm:cxn modelId="{856C310D-73A0-44EF-AC9C-C2B1FC45C919}" type="presParOf" srcId="{2D303701-54BD-405A-A847-59FE6BA669FE}" destId="{3BC09BCF-6F8C-4EFE-88EC-06176DFC8C15}" srcOrd="7" destOrd="0" presId="urn:microsoft.com/office/officeart/2005/8/layout/matrix1"/>
    <dgm:cxn modelId="{1A3899AC-091A-46A6-B8EA-65CB9AC62A3A}" type="presParOf" srcId="{BF11702D-7B71-4839-ADBF-3C03679721D8}" destId="{454F5ABD-8DA3-428D-97A1-FD6A0FD83DC6}"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7F37F-6BAC-4635-A431-607794D36086}">
      <dsp:nvSpPr>
        <dsp:cNvPr id="0" name=""/>
        <dsp:cNvSpPr/>
      </dsp:nvSpPr>
      <dsp:spPr>
        <a:xfrm>
          <a:off x="0" y="619"/>
          <a:ext cx="1162211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00D38E-63D4-44E1-84B2-6491B014BE4A}">
      <dsp:nvSpPr>
        <dsp:cNvPr id="0" name=""/>
        <dsp:cNvSpPr/>
      </dsp:nvSpPr>
      <dsp:spPr>
        <a:xfrm>
          <a:off x="0" y="619"/>
          <a:ext cx="2324422" cy="1015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Segoe UI" panose="020B0502040204020203" pitchFamily="34" charset="0"/>
              <a:cs typeface="Segoe UI" panose="020B0502040204020203" pitchFamily="34" charset="0"/>
            </a:rPr>
            <a:t>Customer Satisfaction</a:t>
          </a:r>
          <a:endParaRPr lang="en-US" sz="2400" kern="1200" dirty="0">
            <a:solidFill>
              <a:schemeClr val="bg1"/>
            </a:solidFill>
            <a:latin typeface="Segoe UI" panose="020B0502040204020203" pitchFamily="34" charset="0"/>
            <a:cs typeface="Segoe UI" panose="020B0502040204020203" pitchFamily="34" charset="0"/>
          </a:endParaRPr>
        </a:p>
      </dsp:txBody>
      <dsp:txXfrm>
        <a:off x="0" y="619"/>
        <a:ext cx="2324422" cy="1015221"/>
      </dsp:txXfrm>
    </dsp:sp>
    <dsp:sp modelId="{B06FD2B6-D836-40B0-8AA8-06E095D4B380}">
      <dsp:nvSpPr>
        <dsp:cNvPr id="0" name=""/>
        <dsp:cNvSpPr/>
      </dsp:nvSpPr>
      <dsp:spPr>
        <a:xfrm>
          <a:off x="2498753" y="169332"/>
          <a:ext cx="9123356" cy="922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Segoe UI" panose="020B0502040204020203" pitchFamily="34" charset="0"/>
              <a:cs typeface="Segoe UI" panose="020B0502040204020203" pitchFamily="34" charset="0"/>
            </a:rPr>
            <a:t>Based on the quality of products and services, responsiveness, and interaction with customers and problem resolution. </a:t>
          </a:r>
        </a:p>
      </dsp:txBody>
      <dsp:txXfrm>
        <a:off x="2498753" y="169332"/>
        <a:ext cx="9123356" cy="922027"/>
      </dsp:txXfrm>
    </dsp:sp>
    <dsp:sp modelId="{1A8815FC-3200-4C3D-B36E-6A38E3B435DA}">
      <dsp:nvSpPr>
        <dsp:cNvPr id="0" name=""/>
        <dsp:cNvSpPr/>
      </dsp:nvSpPr>
      <dsp:spPr>
        <a:xfrm>
          <a:off x="2324422" y="968748"/>
          <a:ext cx="92976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EBE6FA-25EE-4FBB-BD85-4A1C6DC96273}">
      <dsp:nvSpPr>
        <dsp:cNvPr id="0" name=""/>
        <dsp:cNvSpPr/>
      </dsp:nvSpPr>
      <dsp:spPr>
        <a:xfrm>
          <a:off x="0" y="1015841"/>
          <a:ext cx="1162211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AC6693-D7DE-4932-80D9-26E26606CED5}">
      <dsp:nvSpPr>
        <dsp:cNvPr id="0" name=""/>
        <dsp:cNvSpPr/>
      </dsp:nvSpPr>
      <dsp:spPr>
        <a:xfrm>
          <a:off x="0" y="1015841"/>
          <a:ext cx="2324422" cy="1015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Segoe UI" panose="020B0502040204020203" pitchFamily="34" charset="0"/>
              <a:cs typeface="Segoe UI" panose="020B0502040204020203" pitchFamily="34" charset="0"/>
            </a:rPr>
            <a:t>Information Distribution</a:t>
          </a:r>
          <a:endParaRPr lang="en-US" sz="2400" kern="1200" dirty="0">
            <a:solidFill>
              <a:schemeClr val="bg1"/>
            </a:solidFill>
            <a:latin typeface="Segoe UI" panose="020B0502040204020203" pitchFamily="34" charset="0"/>
            <a:cs typeface="Segoe UI" panose="020B0502040204020203" pitchFamily="34" charset="0"/>
          </a:endParaRPr>
        </a:p>
      </dsp:txBody>
      <dsp:txXfrm>
        <a:off x="0" y="1015841"/>
        <a:ext cx="2324422" cy="1015221"/>
      </dsp:txXfrm>
    </dsp:sp>
    <dsp:sp modelId="{1E3479E8-1616-473D-8FF5-F1F16B6052A7}">
      <dsp:nvSpPr>
        <dsp:cNvPr id="0" name=""/>
        <dsp:cNvSpPr/>
      </dsp:nvSpPr>
      <dsp:spPr>
        <a:xfrm>
          <a:off x="2498753" y="1053616"/>
          <a:ext cx="9123356" cy="922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Segoe UI" panose="020B0502040204020203" pitchFamily="34" charset="0"/>
              <a:cs typeface="Segoe UI" panose="020B0502040204020203" pitchFamily="34" charset="0"/>
            </a:rPr>
            <a:t>Accurate Information Provided by Contract Holders to Customers through company employees, sales agents, associated companies, website, handouts, etc.</a:t>
          </a:r>
        </a:p>
      </dsp:txBody>
      <dsp:txXfrm>
        <a:off x="2498753" y="1053616"/>
        <a:ext cx="9123356" cy="922027"/>
      </dsp:txXfrm>
    </dsp:sp>
    <dsp:sp modelId="{8E4A4783-CCB2-47CC-82ED-ABCF1633FE34}">
      <dsp:nvSpPr>
        <dsp:cNvPr id="0" name=""/>
        <dsp:cNvSpPr/>
      </dsp:nvSpPr>
      <dsp:spPr>
        <a:xfrm>
          <a:off x="2324422" y="1983970"/>
          <a:ext cx="92976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AC72E-BE76-42B8-B7ED-8A3CEA0F1DC1}">
      <dsp:nvSpPr>
        <dsp:cNvPr id="0" name=""/>
        <dsp:cNvSpPr/>
      </dsp:nvSpPr>
      <dsp:spPr>
        <a:xfrm>
          <a:off x="0" y="2031063"/>
          <a:ext cx="1162211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0C7E76-3C31-4C2D-AA10-485457FFECB2}">
      <dsp:nvSpPr>
        <dsp:cNvPr id="0" name=""/>
        <dsp:cNvSpPr/>
      </dsp:nvSpPr>
      <dsp:spPr>
        <a:xfrm>
          <a:off x="0" y="2031063"/>
          <a:ext cx="2324422" cy="1015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Segoe UI" panose="020B0502040204020203" pitchFamily="34" charset="0"/>
              <a:cs typeface="Segoe UI" panose="020B0502040204020203" pitchFamily="34" charset="0"/>
            </a:rPr>
            <a:t>Contract Adherence</a:t>
          </a:r>
          <a:endParaRPr lang="en-US" sz="2400" kern="1200" dirty="0">
            <a:solidFill>
              <a:schemeClr val="bg1"/>
            </a:solidFill>
            <a:latin typeface="Segoe UI" panose="020B0502040204020203" pitchFamily="34" charset="0"/>
            <a:cs typeface="Segoe UI" panose="020B0502040204020203" pitchFamily="34" charset="0"/>
          </a:endParaRPr>
        </a:p>
      </dsp:txBody>
      <dsp:txXfrm>
        <a:off x="0" y="2031063"/>
        <a:ext cx="2324422" cy="1015221"/>
      </dsp:txXfrm>
    </dsp:sp>
    <dsp:sp modelId="{D392191F-A92B-4100-A239-2E98623BF551}">
      <dsp:nvSpPr>
        <dsp:cNvPr id="0" name=""/>
        <dsp:cNvSpPr/>
      </dsp:nvSpPr>
      <dsp:spPr>
        <a:xfrm>
          <a:off x="2498753" y="1965534"/>
          <a:ext cx="9123356" cy="922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Segoe UI" panose="020B0502040204020203" pitchFamily="34" charset="0"/>
              <a:cs typeface="Segoe UI" panose="020B0502040204020203" pitchFamily="34" charset="0"/>
            </a:rPr>
            <a:t>Adherence to contract requirements, including but not limited to the following, quote and ordering procedures, sales trainings, meetings, complying with Delivery Order (DO) terms and conditions, and general SEWP policies. </a:t>
          </a:r>
        </a:p>
      </dsp:txBody>
      <dsp:txXfrm>
        <a:off x="2498753" y="1965534"/>
        <a:ext cx="9123356" cy="922027"/>
      </dsp:txXfrm>
    </dsp:sp>
    <dsp:sp modelId="{DF847796-7859-4D91-BB26-DC6928EAF2E7}">
      <dsp:nvSpPr>
        <dsp:cNvPr id="0" name=""/>
        <dsp:cNvSpPr/>
      </dsp:nvSpPr>
      <dsp:spPr>
        <a:xfrm>
          <a:off x="2324422" y="2999192"/>
          <a:ext cx="92976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4491F8-439E-4EEB-ABE2-60A7CC776D76}">
      <dsp:nvSpPr>
        <dsp:cNvPr id="0" name=""/>
        <dsp:cNvSpPr/>
      </dsp:nvSpPr>
      <dsp:spPr>
        <a:xfrm>
          <a:off x="0" y="3046284"/>
          <a:ext cx="1162211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233820-735D-46AC-A27C-BCC2318920A9}">
      <dsp:nvSpPr>
        <dsp:cNvPr id="0" name=""/>
        <dsp:cNvSpPr/>
      </dsp:nvSpPr>
      <dsp:spPr>
        <a:xfrm>
          <a:off x="0" y="3046284"/>
          <a:ext cx="2324422" cy="1015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Segoe UI" panose="020B0502040204020203" pitchFamily="34" charset="0"/>
              <a:cs typeface="Segoe UI" panose="020B0502040204020203" pitchFamily="34" charset="0"/>
            </a:rPr>
            <a:t>Reports</a:t>
          </a:r>
        </a:p>
      </dsp:txBody>
      <dsp:txXfrm>
        <a:off x="0" y="3046284"/>
        <a:ext cx="2324422" cy="1015221"/>
      </dsp:txXfrm>
    </dsp:sp>
    <dsp:sp modelId="{BFBB0CB7-18EB-42E2-B806-9AE567F3C046}">
      <dsp:nvSpPr>
        <dsp:cNvPr id="0" name=""/>
        <dsp:cNvSpPr/>
      </dsp:nvSpPr>
      <dsp:spPr>
        <a:xfrm>
          <a:off x="2498753" y="3092386"/>
          <a:ext cx="9123356" cy="922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Segoe UI" panose="020B0502040204020203" pitchFamily="34" charset="0"/>
              <a:cs typeface="Segoe UI" panose="020B0502040204020203" pitchFamily="34" charset="0"/>
            </a:rPr>
            <a:t>The contract holder is responsible for ensuring that all required reports are submitted in a timely manner and accurate. </a:t>
          </a:r>
        </a:p>
      </dsp:txBody>
      <dsp:txXfrm>
        <a:off x="2498753" y="3092386"/>
        <a:ext cx="9123356" cy="922027"/>
      </dsp:txXfrm>
    </dsp:sp>
    <dsp:sp modelId="{F1BF2335-4A2F-44D8-87F0-30823025480C}">
      <dsp:nvSpPr>
        <dsp:cNvPr id="0" name=""/>
        <dsp:cNvSpPr/>
      </dsp:nvSpPr>
      <dsp:spPr>
        <a:xfrm>
          <a:off x="2324422" y="4014413"/>
          <a:ext cx="92976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3A6B3F-22C8-4F74-B466-1FB946E216B0}">
      <dsp:nvSpPr>
        <dsp:cNvPr id="0" name=""/>
        <dsp:cNvSpPr/>
      </dsp:nvSpPr>
      <dsp:spPr>
        <a:xfrm>
          <a:off x="0" y="4061506"/>
          <a:ext cx="1162211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53BBAF-92B7-4218-8D6E-B6F128442316}">
      <dsp:nvSpPr>
        <dsp:cNvPr id="0" name=""/>
        <dsp:cNvSpPr/>
      </dsp:nvSpPr>
      <dsp:spPr>
        <a:xfrm>
          <a:off x="0" y="4061506"/>
          <a:ext cx="2324422" cy="1015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Segoe UI" panose="020B0502040204020203" pitchFamily="34" charset="0"/>
              <a:cs typeface="Segoe UI" panose="020B0502040204020203" pitchFamily="34" charset="0"/>
            </a:rPr>
            <a:t>Delivery</a:t>
          </a:r>
        </a:p>
      </dsp:txBody>
      <dsp:txXfrm>
        <a:off x="0" y="4061506"/>
        <a:ext cx="2324422" cy="1015221"/>
      </dsp:txXfrm>
    </dsp:sp>
    <dsp:sp modelId="{BA722DEA-8332-45F5-8B02-E1FAC15D280A}">
      <dsp:nvSpPr>
        <dsp:cNvPr id="0" name=""/>
        <dsp:cNvSpPr/>
      </dsp:nvSpPr>
      <dsp:spPr>
        <a:xfrm>
          <a:off x="2498753" y="4032656"/>
          <a:ext cx="9123356" cy="922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Segoe UI" panose="020B0502040204020203" pitchFamily="34" charset="0"/>
              <a:cs typeface="Segoe UI" panose="020B0502040204020203" pitchFamily="34" charset="0"/>
            </a:rPr>
            <a:t>The contract holder is meeting the expected delivery and period of performance dates as agreed upon by both the contract holder and ordering agency during the quoting period. </a:t>
          </a:r>
        </a:p>
        <a:p>
          <a:pPr marL="0" lvl="0" indent="0" algn="l" defTabSz="889000">
            <a:lnSpc>
              <a:spcPct val="90000"/>
            </a:lnSpc>
            <a:spcBef>
              <a:spcPct val="0"/>
            </a:spcBef>
            <a:spcAft>
              <a:spcPct val="35000"/>
            </a:spcAft>
            <a:buNone/>
          </a:pPr>
          <a:endParaRPr lang="en-US" sz="2000" kern="1200" dirty="0">
            <a:solidFill>
              <a:schemeClr val="bg1"/>
            </a:solidFill>
            <a:latin typeface="Segoe UI" panose="020B0502040204020203" pitchFamily="34" charset="0"/>
            <a:cs typeface="Segoe UI" panose="020B0502040204020203" pitchFamily="34" charset="0"/>
          </a:endParaRPr>
        </a:p>
      </dsp:txBody>
      <dsp:txXfrm>
        <a:off x="2498753" y="4032656"/>
        <a:ext cx="9123356" cy="922027"/>
      </dsp:txXfrm>
    </dsp:sp>
    <dsp:sp modelId="{B48423E4-EE1B-4705-8FC9-AE64CB272B4F}">
      <dsp:nvSpPr>
        <dsp:cNvPr id="0" name=""/>
        <dsp:cNvSpPr/>
      </dsp:nvSpPr>
      <dsp:spPr>
        <a:xfrm>
          <a:off x="2324422" y="5029635"/>
          <a:ext cx="92976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ADDC0D-7887-4B44-B88E-0F8C16D094B3}">
      <dsp:nvSpPr>
        <dsp:cNvPr id="0" name=""/>
        <dsp:cNvSpPr/>
      </dsp:nvSpPr>
      <dsp:spPr>
        <a:xfrm rot="16200000">
          <a:off x="579846" y="-579846"/>
          <a:ext cx="2400619" cy="3560313"/>
        </a:xfrm>
        <a:prstGeom prst="round1Rect">
          <a:avLst/>
        </a:prstGeom>
        <a:solidFill>
          <a:schemeClr val="tx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2"/>
              </a:solidFill>
            </a:rPr>
            <a:t>Customer </a:t>
          </a:r>
        </a:p>
        <a:p>
          <a:pPr marL="0" lvl="0" indent="0" algn="ctr" defTabSz="1377950">
            <a:lnSpc>
              <a:spcPct val="90000"/>
            </a:lnSpc>
            <a:spcBef>
              <a:spcPct val="0"/>
            </a:spcBef>
            <a:spcAft>
              <a:spcPct val="35000"/>
            </a:spcAft>
            <a:buNone/>
          </a:pPr>
          <a:r>
            <a:rPr lang="en-US" sz="3100" kern="1200" dirty="0">
              <a:solidFill>
                <a:schemeClr val="bg2"/>
              </a:solidFill>
            </a:rPr>
            <a:t>Applications</a:t>
          </a:r>
        </a:p>
      </dsp:txBody>
      <dsp:txXfrm rot="5400000">
        <a:off x="0" y="0"/>
        <a:ext cx="3560313" cy="1800464"/>
      </dsp:txXfrm>
    </dsp:sp>
    <dsp:sp modelId="{D63569AC-B588-4C28-8141-93538F973A25}">
      <dsp:nvSpPr>
        <dsp:cNvPr id="0" name=""/>
        <dsp:cNvSpPr/>
      </dsp:nvSpPr>
      <dsp:spPr>
        <a:xfrm>
          <a:off x="3560313" y="0"/>
          <a:ext cx="3560313" cy="2400619"/>
        </a:xfrm>
        <a:prstGeom prst="round1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rPr>
            <a:t>Internal SEWP </a:t>
          </a:r>
        </a:p>
        <a:p>
          <a:pPr marL="0" lvl="0" indent="0" algn="ctr" defTabSz="1377950">
            <a:lnSpc>
              <a:spcPct val="90000"/>
            </a:lnSpc>
            <a:spcBef>
              <a:spcPct val="0"/>
            </a:spcBef>
            <a:spcAft>
              <a:spcPct val="35000"/>
            </a:spcAft>
            <a:buNone/>
          </a:pPr>
          <a:r>
            <a:rPr lang="en-US" sz="3100" kern="1200" dirty="0">
              <a:solidFill>
                <a:schemeClr val="bg1"/>
              </a:solidFill>
            </a:rPr>
            <a:t>Applications</a:t>
          </a:r>
        </a:p>
      </dsp:txBody>
      <dsp:txXfrm>
        <a:off x="3560313" y="0"/>
        <a:ext cx="3560313" cy="1800464"/>
      </dsp:txXfrm>
    </dsp:sp>
    <dsp:sp modelId="{208F7056-B581-4D04-BABB-2259E57FEFC5}">
      <dsp:nvSpPr>
        <dsp:cNvPr id="0" name=""/>
        <dsp:cNvSpPr/>
      </dsp:nvSpPr>
      <dsp:spPr>
        <a:xfrm rot="10800000">
          <a:off x="0" y="2400619"/>
          <a:ext cx="3560313" cy="2400619"/>
        </a:xfrm>
        <a:prstGeom prst="round1Rect">
          <a:avLst/>
        </a:prstGeom>
        <a:solidFill>
          <a:srgbClr val="02783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2"/>
              </a:solidFill>
            </a:rPr>
            <a:t>Contract Holder </a:t>
          </a:r>
          <a:r>
            <a:rPr lang="en-US" sz="3100" kern="1200" dirty="0" err="1">
              <a:solidFill>
                <a:schemeClr val="bg2"/>
              </a:solidFill>
            </a:rPr>
            <a:t>Applicatoins</a:t>
          </a:r>
          <a:endParaRPr lang="en-US" sz="3100" kern="1200" dirty="0">
            <a:solidFill>
              <a:schemeClr val="bg2"/>
            </a:solidFill>
          </a:endParaRPr>
        </a:p>
      </dsp:txBody>
      <dsp:txXfrm rot="10800000">
        <a:off x="0" y="3000774"/>
        <a:ext cx="3560313" cy="1800464"/>
      </dsp:txXfrm>
    </dsp:sp>
    <dsp:sp modelId="{E68C5C6E-4190-4C2B-9048-194D1C9F6F6E}">
      <dsp:nvSpPr>
        <dsp:cNvPr id="0" name=""/>
        <dsp:cNvSpPr/>
      </dsp:nvSpPr>
      <dsp:spPr>
        <a:xfrm rot="5400000">
          <a:off x="4140159" y="1820772"/>
          <a:ext cx="2400619" cy="3560313"/>
        </a:xfrm>
        <a:prstGeom prst="round1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2"/>
              </a:solidFill>
            </a:rPr>
            <a:t>Provider </a:t>
          </a:r>
        </a:p>
        <a:p>
          <a:pPr marL="0" lvl="0" indent="0" algn="ctr" defTabSz="1377950">
            <a:lnSpc>
              <a:spcPct val="90000"/>
            </a:lnSpc>
            <a:spcBef>
              <a:spcPct val="0"/>
            </a:spcBef>
            <a:spcAft>
              <a:spcPct val="35000"/>
            </a:spcAft>
            <a:buNone/>
          </a:pPr>
          <a:r>
            <a:rPr lang="en-US" sz="3100" kern="1200" dirty="0">
              <a:solidFill>
                <a:schemeClr val="bg2"/>
              </a:solidFill>
            </a:rPr>
            <a:t>Applications </a:t>
          </a:r>
        </a:p>
      </dsp:txBody>
      <dsp:txXfrm rot="-5400000">
        <a:off x="3560313" y="3000774"/>
        <a:ext cx="3560313" cy="1800464"/>
      </dsp:txXfrm>
    </dsp:sp>
    <dsp:sp modelId="{454F5ABD-8DA3-428D-97A1-FD6A0FD83DC6}">
      <dsp:nvSpPr>
        <dsp:cNvPr id="0" name=""/>
        <dsp:cNvSpPr/>
      </dsp:nvSpPr>
      <dsp:spPr>
        <a:xfrm>
          <a:off x="2492219" y="1800464"/>
          <a:ext cx="2136187" cy="1200309"/>
        </a:xfrm>
        <a:prstGeom prst="roundRect">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rPr>
            <a:t>SEWP Database</a:t>
          </a:r>
        </a:p>
      </dsp:txBody>
      <dsp:txXfrm>
        <a:off x="2550813" y="1859058"/>
        <a:ext cx="2018999" cy="108312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0C857-A0FC-4DFA-BE05-F3BC8A45E5CF}"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B8BDF-5359-4D20-8F96-C944053E4A0F}" type="slidenum">
              <a:rPr lang="en-US" smtClean="0"/>
              <a:t>‹#›</a:t>
            </a:fld>
            <a:endParaRPr lang="en-US"/>
          </a:p>
        </p:txBody>
      </p:sp>
    </p:spTree>
    <p:extLst>
      <p:ext uri="{BB962C8B-B14F-4D97-AF65-F5344CB8AC3E}">
        <p14:creationId xmlns:p14="http://schemas.microsoft.com/office/powerpoint/2010/main" val="365097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63577-AC84-1F57-4627-C43A941DF4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5A186A-932D-F3D6-9721-942F07BF7B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5AB28-BCA7-4825-0772-1B07409D63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63E79A-74CE-FD2D-B475-7F752ED4FDDE}"/>
              </a:ext>
            </a:extLst>
          </p:cNvPr>
          <p:cNvSpPr>
            <a:spLocks noGrp="1"/>
          </p:cNvSpPr>
          <p:nvPr>
            <p:ph type="sldNum" sz="quarter" idx="5"/>
          </p:nvPr>
        </p:nvSpPr>
        <p:spPr/>
        <p:txBody>
          <a:bodyPr/>
          <a:lstStyle/>
          <a:p>
            <a:fld id="{428B8BDF-5359-4D20-8F96-C944053E4A0F}" type="slidenum">
              <a:rPr lang="en-US" smtClean="0"/>
              <a:t>12</a:t>
            </a:fld>
            <a:endParaRPr lang="en-US"/>
          </a:p>
        </p:txBody>
      </p:sp>
    </p:spTree>
    <p:extLst>
      <p:ext uri="{BB962C8B-B14F-4D97-AF65-F5344CB8AC3E}">
        <p14:creationId xmlns:p14="http://schemas.microsoft.com/office/powerpoint/2010/main" val="3170463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733D-A8B7-859C-467B-6FCA612D5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B9A8B-2C8D-7FB4-A3BC-EE2883BB6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D65D6-359F-7911-E546-9FA9A07CBB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A9CA2E-0D9C-3E12-A50E-3E4914268D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1610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EE70-3026-BADC-0A5F-A3C6F0EAB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CFCC2-4195-51B5-7341-F2DFF757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31CA-5E80-DC97-3D1D-05FA79F7B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C33CA-AF7E-9708-1D56-696D66CD3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7035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C48A-2140-C47E-86EF-D1B9F61E1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B36A5-DAC0-EF9F-EE63-9D436DA6B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82A364-2F19-8365-E9CD-185B90BF97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95B440-B2AC-B4CB-23A0-5E671AD564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9619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07235-F64C-1188-C360-345A17070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74DA3-5F4A-762D-E2FC-BFFD342BD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69BC77-3FCB-7C78-65C7-CD9A562B57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2D1381-8E47-79D6-C5AD-E84736EA0F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5906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01B60-2022-D5AD-BA6A-F65C61F01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D682C-F328-3E51-EE0E-38110CAE9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96BE69-70D5-B538-7A72-39CFB0705F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B63F2C-5B4D-E5A8-D499-E8B81D862D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7915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63E5B-5931-5009-C57D-D6B80A322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3A936-F520-516E-C728-DE8494676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DED6B7-94AD-179A-47EA-2991D32FDE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52E289-BCEB-2691-1025-9D7ED7A965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3997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EE70-3026-BADC-0A5F-A3C6F0EAB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CFCC2-4195-51B5-7341-F2DFF757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31CA-5E80-DC97-3D1D-05FA79F7B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C33CA-AF7E-9708-1D56-696D66CD3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7035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EE70-3026-BADC-0A5F-A3C6F0EAB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CFCC2-4195-51B5-7341-F2DFF757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31CA-5E80-DC97-3D1D-05FA79F7B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C33CA-AF7E-9708-1D56-696D66CD3D72}"/>
              </a:ext>
            </a:extLst>
          </p:cNvPr>
          <p:cNvSpPr>
            <a:spLocks noGrp="1"/>
          </p:cNvSpPr>
          <p:nvPr>
            <p:ph type="sldNum" sz="quarter" idx="5"/>
          </p:nvPr>
        </p:nvSpPr>
        <p:spPr/>
        <p:txBody>
          <a:bodyPr/>
          <a:lstStyle/>
          <a:p>
            <a:fld id="{428B8BDF-5359-4D20-8F96-C944053E4A0F}" type="slidenum">
              <a:rPr lang="en-US" smtClean="0"/>
              <a:t>3</a:t>
            </a:fld>
            <a:endParaRPr lang="en-US"/>
          </a:p>
        </p:txBody>
      </p:sp>
    </p:spTree>
    <p:extLst>
      <p:ext uri="{BB962C8B-B14F-4D97-AF65-F5344CB8AC3E}">
        <p14:creationId xmlns:p14="http://schemas.microsoft.com/office/powerpoint/2010/main" val="3887035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C48A-2140-C47E-86EF-D1B9F61E1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B36A5-DAC0-EF9F-EE63-9D436DA6B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82A364-2F19-8365-E9CD-185B90BF97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95B440-B2AC-B4CB-23A0-5E671AD564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9619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A30F-8D22-A1ED-FCF1-2C6ED6C27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B873FD-38B7-0062-5474-1DEF158D0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CCE36-4A84-D7C0-E5D7-BE70A3A36C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A949EB-92C2-A6D9-23EF-80AF5A337F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3787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9653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7FD7B-E436-4265-1FA0-7504A2D54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C9CD1-7127-18DB-1315-E191DAFE1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9336A-1818-32E3-DBE4-FDA729A97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4E3521-51FF-93AB-027D-18F5ED84CD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5810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CBDDF-CEFB-436A-1802-381CB2CBD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DC7D2-54B0-A03D-9651-592404FD6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94909-B428-5132-20BB-73F453023B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558054-3978-34E2-6344-76D92C3434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8709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B9020-D590-7D8B-B994-928CC1BCE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F51EA2-7BA1-0586-7EE8-C860F0D712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7C958-DE56-5F9C-14D8-701BCF5110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3CB21-F2C7-DEF8-A96B-19DF2A353A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4096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E6CCF-3C32-8213-3857-EF901144F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7BE30-388D-B337-AA5F-2FC9D004A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3AFA4-F973-44C0-7378-86B6A27E2E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422404-B25B-DFEE-73A6-77EDCFB474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2927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55D1D-F410-D822-FAD7-1E649BF80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9C935-D414-8444-9DAF-FE0EA9BAE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28B61-42E4-90CA-55D8-B9189D472E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B73488-20F7-5BD7-C645-BEA9D5D752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8953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06D04-640C-4CA5-4B07-73BA56784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4B7A0-8721-2A54-D828-03D479943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9B576-66AA-743E-F79C-3052E139A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80F7B0-E4BD-1F9A-F790-7360B081EDB9}"/>
              </a:ext>
            </a:extLst>
          </p:cNvPr>
          <p:cNvSpPr>
            <a:spLocks noGrp="1"/>
          </p:cNvSpPr>
          <p:nvPr>
            <p:ph type="sldNum" sz="quarter" idx="5"/>
          </p:nvPr>
        </p:nvSpPr>
        <p:spPr/>
        <p:txBody>
          <a:bodyPr/>
          <a:lstStyle/>
          <a:p>
            <a:fld id="{428B8BDF-5359-4D20-8F96-C944053E4A0F}" type="slidenum">
              <a:rPr lang="en-US" smtClean="0"/>
              <a:t>4</a:t>
            </a:fld>
            <a:endParaRPr lang="en-US"/>
          </a:p>
        </p:txBody>
      </p:sp>
    </p:spTree>
    <p:extLst>
      <p:ext uri="{BB962C8B-B14F-4D97-AF65-F5344CB8AC3E}">
        <p14:creationId xmlns:p14="http://schemas.microsoft.com/office/powerpoint/2010/main" val="3785195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EE70-3026-BADC-0A5F-A3C6F0EAB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CFCC2-4195-51B5-7341-F2DFF757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31CA-5E80-DC97-3D1D-05FA79F7B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C33CA-AF7E-9708-1D56-696D66CD3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70355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5C9E6-D10C-1EA9-3902-82F355A36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02125-F859-ADA1-4B74-CBA522D33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5BE291-EF13-B2A3-6F32-E9E9308E9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61C912-345F-AD02-271B-96564997AD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23759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16B88-D88B-1C62-9B10-7D36E659C8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AD079-D9BC-B180-EF70-5C8E2DCA9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85DF16-2C0D-6CF8-F904-5F180A79E1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5AE733-4AF8-8A81-98F9-98F22D2EAB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4650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DDE80-B615-983F-BE06-EFFB4D56F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EEE8B-F49E-72C5-9664-46296DD33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C7390-A84F-891C-682B-A7252DE318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AA8660-1B8F-4AAA-07F2-56D7E2E770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89858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Provider Offered Relationship Types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Provider can designate the relationship types they offer. When a Provider does so, it determines which relationship types a Contract Holder may request. The available relationship types are displayed in the </a:t>
            </a:r>
            <a:r>
              <a:rPr lang="en-US" sz="1200" b="1" kern="1200" dirty="0">
                <a:solidFill>
                  <a:schemeClr val="tx1"/>
                </a:solidFill>
                <a:effectLst/>
                <a:latin typeface="+mn-lt"/>
                <a:ea typeface="+mn-ea"/>
                <a:cs typeface="+mn-cs"/>
              </a:rPr>
              <a:t>Options</a:t>
            </a:r>
            <a:r>
              <a:rPr lang="en-US" sz="1200" kern="1200" dirty="0">
                <a:solidFill>
                  <a:schemeClr val="tx1"/>
                </a:solidFill>
                <a:effectLst/>
                <a:latin typeface="+mn-lt"/>
                <a:ea typeface="+mn-ea"/>
                <a:cs typeface="+mn-cs"/>
              </a:rPr>
              <a:t> drop-down menu.</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Example: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Provider</a:t>
            </a:r>
            <a:r>
              <a:rPr lang="en-US" sz="1200" kern="1200" dirty="0">
                <a:solidFill>
                  <a:schemeClr val="tx1"/>
                </a:solidFill>
                <a:effectLst/>
                <a:latin typeface="+mn-lt"/>
                <a:ea typeface="+mn-ea"/>
                <a:cs typeface="+mn-cs"/>
              </a:rPr>
              <a:t> - #Legal – Only offers One-off relationships</a:t>
            </a:r>
          </a:p>
          <a:p>
            <a:r>
              <a:rPr lang="en-US" sz="1200" b="1" kern="1200" dirty="0">
                <a:solidFill>
                  <a:schemeClr val="tx1"/>
                </a:solidFill>
                <a:effectLst/>
                <a:latin typeface="+mn-lt"/>
                <a:ea typeface="+mn-ea"/>
                <a:cs typeface="+mn-cs"/>
              </a:rPr>
              <a:t>Provider</a:t>
            </a:r>
            <a:r>
              <a:rPr lang="en-US" sz="1200" kern="1200" dirty="0">
                <a:solidFill>
                  <a:schemeClr val="tx1"/>
                </a:solidFill>
                <a:effectLst/>
                <a:latin typeface="+mn-lt"/>
                <a:ea typeface="+mn-ea"/>
                <a:cs typeface="+mn-cs"/>
              </a:rPr>
              <a:t> - 16 Cyber – Has all relationship types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07114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F181B-E34B-97D5-B108-3A1BFAF14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45583-7B34-5AD6-48D2-1038AD505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456EA-B82C-89A5-E31E-319DCB0890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F16F6D-6D55-4C94-0E4B-5B6385ADFA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42483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5E908-B99D-43E6-5A9A-955DF7A54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22E94-7E61-4598-07AC-9C10C9A91A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4A37C-8300-6D47-220A-4B00D5D286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D004DC-45D2-D0E0-AC47-76EDD2386F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8370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A3E52-4DEB-49BF-EE08-81D5F060E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A6E86-D73F-86B5-33D6-099070E4E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EB93DE-BABA-CCD6-FAC7-A708E33B3B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7517A1-ACC5-10BD-F4A8-D02DFE0A4819}"/>
              </a:ext>
            </a:extLst>
          </p:cNvPr>
          <p:cNvSpPr>
            <a:spLocks noGrp="1"/>
          </p:cNvSpPr>
          <p:nvPr>
            <p:ph type="sldNum" sz="quarter" idx="5"/>
          </p:nvPr>
        </p:nvSpPr>
        <p:spPr/>
        <p:txBody>
          <a:bodyPr/>
          <a:lstStyle/>
          <a:p>
            <a:fld id="{428B8BDF-5359-4D20-8F96-C944053E4A0F}" type="slidenum">
              <a:rPr lang="en-US" smtClean="0"/>
              <a:t>5</a:t>
            </a:fld>
            <a:endParaRPr lang="en-US"/>
          </a:p>
        </p:txBody>
      </p:sp>
    </p:spTree>
    <p:extLst>
      <p:ext uri="{BB962C8B-B14F-4D97-AF65-F5344CB8AC3E}">
        <p14:creationId xmlns:p14="http://schemas.microsoft.com/office/powerpoint/2010/main" val="30500426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99673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8EE70-3026-BADC-0A5F-A3C6F0EAB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CFCC2-4195-51B5-7341-F2DFF757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31CA-5E80-DC97-3D1D-05FA79F7B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C33CA-AF7E-9708-1D56-696D66CD3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70355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A3B5B-A476-B8E1-0A43-06541908E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AE4CD-D8D5-6DEB-7261-1E6D9DD13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51C52-5D5F-CA00-8465-0D9CFBBC9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F6719F-50CD-1B4F-9E15-5E606773D4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95078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38072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89A3-E7D6-8AC1-D902-7C7A358BC5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555CD-327F-6DF9-FAEC-F1A452361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4F826-E172-7260-D245-FFA885D606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53E043-42E4-BA11-E234-E7F846CBE6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97392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8646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8FE92-2FA4-123D-87A5-20F9DA6D7D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1FBEA-C40C-2451-3E55-B3BF62BF5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932BB-C7AD-2CE7-2BD1-ADAC425391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FFF50A-D2D4-14EB-928D-48D076460AEA}"/>
              </a:ext>
            </a:extLst>
          </p:cNvPr>
          <p:cNvSpPr>
            <a:spLocks noGrp="1"/>
          </p:cNvSpPr>
          <p:nvPr>
            <p:ph type="sldNum" sz="quarter" idx="5"/>
          </p:nvPr>
        </p:nvSpPr>
        <p:spPr/>
        <p:txBody>
          <a:bodyPr/>
          <a:lstStyle/>
          <a:p>
            <a:fld id="{428B8BDF-5359-4D20-8F96-C944053E4A0F}" type="slidenum">
              <a:rPr lang="en-US" smtClean="0"/>
              <a:t>6</a:t>
            </a:fld>
            <a:endParaRPr lang="en-US"/>
          </a:p>
        </p:txBody>
      </p:sp>
    </p:spTree>
    <p:extLst>
      <p:ext uri="{BB962C8B-B14F-4D97-AF65-F5344CB8AC3E}">
        <p14:creationId xmlns:p14="http://schemas.microsoft.com/office/powerpoint/2010/main" val="29451714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8B8BDF-5359-4D20-8F96-C944053E4A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7416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2A662-6717-7034-13A8-2D3C9FF6B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1EE3C-D700-85D5-A8E8-4395E2D691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1F1CD-FE38-FE29-386E-974497E830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8388E0-29D9-7EAA-16D4-93877948D592}"/>
              </a:ext>
            </a:extLst>
          </p:cNvPr>
          <p:cNvSpPr>
            <a:spLocks noGrp="1"/>
          </p:cNvSpPr>
          <p:nvPr>
            <p:ph type="sldNum" sz="quarter" idx="5"/>
          </p:nvPr>
        </p:nvSpPr>
        <p:spPr/>
        <p:txBody>
          <a:bodyPr/>
          <a:lstStyle/>
          <a:p>
            <a:fld id="{428B8BDF-5359-4D20-8F96-C944053E4A0F}" type="slidenum">
              <a:rPr lang="en-US" smtClean="0"/>
              <a:t>7</a:t>
            </a:fld>
            <a:endParaRPr lang="en-US"/>
          </a:p>
        </p:txBody>
      </p:sp>
    </p:spTree>
    <p:extLst>
      <p:ext uri="{BB962C8B-B14F-4D97-AF65-F5344CB8AC3E}">
        <p14:creationId xmlns:p14="http://schemas.microsoft.com/office/powerpoint/2010/main" val="3124432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04710-BF93-C987-0397-354032677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6A0B2-1233-F1BD-18F3-FA673F4879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E33FF-16E5-A20D-5427-BFB820D228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1C33DA-71AD-BCCD-9CD4-6BF5FBFDF738}"/>
              </a:ext>
            </a:extLst>
          </p:cNvPr>
          <p:cNvSpPr>
            <a:spLocks noGrp="1"/>
          </p:cNvSpPr>
          <p:nvPr>
            <p:ph type="sldNum" sz="quarter" idx="5"/>
          </p:nvPr>
        </p:nvSpPr>
        <p:spPr/>
        <p:txBody>
          <a:bodyPr/>
          <a:lstStyle/>
          <a:p>
            <a:fld id="{428B8BDF-5359-4D20-8F96-C944053E4A0F}" type="slidenum">
              <a:rPr lang="en-US" smtClean="0"/>
              <a:t>9</a:t>
            </a:fld>
            <a:endParaRPr lang="en-US"/>
          </a:p>
        </p:txBody>
      </p:sp>
    </p:spTree>
    <p:extLst>
      <p:ext uri="{BB962C8B-B14F-4D97-AF65-F5344CB8AC3E}">
        <p14:creationId xmlns:p14="http://schemas.microsoft.com/office/powerpoint/2010/main" val="3792069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3AB6D-969B-CC17-9F07-2F5C12EDE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E004A-E12C-B77A-FEA9-84CB1D94D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1621F-5CDA-5659-9080-10CACB3C1D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E3C2F6-E868-884C-A990-866431E6CC2D}"/>
              </a:ext>
            </a:extLst>
          </p:cNvPr>
          <p:cNvSpPr>
            <a:spLocks noGrp="1"/>
          </p:cNvSpPr>
          <p:nvPr>
            <p:ph type="sldNum" sz="quarter" idx="5"/>
          </p:nvPr>
        </p:nvSpPr>
        <p:spPr/>
        <p:txBody>
          <a:bodyPr/>
          <a:lstStyle/>
          <a:p>
            <a:fld id="{428B8BDF-5359-4D20-8F96-C944053E4A0F}" type="slidenum">
              <a:rPr lang="en-US" smtClean="0"/>
              <a:t>10</a:t>
            </a:fld>
            <a:endParaRPr lang="en-US"/>
          </a:p>
        </p:txBody>
      </p:sp>
    </p:spTree>
    <p:extLst>
      <p:ext uri="{BB962C8B-B14F-4D97-AF65-F5344CB8AC3E}">
        <p14:creationId xmlns:p14="http://schemas.microsoft.com/office/powerpoint/2010/main" val="607431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7C4A0-8733-9DE1-5346-BD299B6D3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5B4DB-EBDF-1483-8EDA-0E117F883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9C62B-93D0-8467-C096-CDC9B61FEA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A58EE-FE46-87C8-D4DA-8122C633CA47}"/>
              </a:ext>
            </a:extLst>
          </p:cNvPr>
          <p:cNvSpPr>
            <a:spLocks noGrp="1"/>
          </p:cNvSpPr>
          <p:nvPr>
            <p:ph type="sldNum" sz="quarter" idx="5"/>
          </p:nvPr>
        </p:nvSpPr>
        <p:spPr/>
        <p:txBody>
          <a:bodyPr/>
          <a:lstStyle/>
          <a:p>
            <a:fld id="{428B8BDF-5359-4D20-8F96-C944053E4A0F}" type="slidenum">
              <a:rPr lang="en-US" smtClean="0"/>
              <a:t>11</a:t>
            </a:fld>
            <a:endParaRPr lang="en-US"/>
          </a:p>
        </p:txBody>
      </p:sp>
    </p:spTree>
    <p:extLst>
      <p:ext uri="{BB962C8B-B14F-4D97-AF65-F5344CB8AC3E}">
        <p14:creationId xmlns:p14="http://schemas.microsoft.com/office/powerpoint/2010/main" val="18381397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4266347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5117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6328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999918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3167619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80300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23879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462087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8873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5740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4725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891451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0354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04723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6963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a:solidFill>
                <a:schemeClr val="lt1"/>
              </a:solidFill>
              <a:latin typeface="Inter"/>
              <a:ea typeface="Inter"/>
              <a:cs typeface="Inter"/>
              <a:sym typeface="Inter"/>
            </a:endParaRPr>
          </a:p>
        </p:txBody>
      </p:sp>
    </p:spTree>
    <p:extLst>
      <p:ext uri="{BB962C8B-B14F-4D97-AF65-F5344CB8AC3E}">
        <p14:creationId xmlns:p14="http://schemas.microsoft.com/office/powerpoint/2010/main" val="1534289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57099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90240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11900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userDrawn="1">
  <p:cSld name="2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B1665E8-EF96-17B7-B0C1-1D437482ECD3}"/>
              </a:ext>
            </a:extLst>
          </p:cNvPr>
          <p:cNvSpPr txBox="1"/>
          <p:nvPr userDrawn="1"/>
        </p:nvSpPr>
        <p:spPr>
          <a:xfrm>
            <a:off x="431151" y="6349912"/>
            <a:ext cx="115615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bg2"/>
                </a:solidFill>
                <a:latin typeface="Segoe UI" panose="020B0502040204020203" pitchFamily="34" charset="0"/>
                <a:cs typeface="Segoe UI" panose="020B0502040204020203" pitchFamily="34" charset="0"/>
              </a:rPr>
              <a:t>TR Review</a:t>
            </a:r>
            <a:endParaRPr kumimoji="0" lang="en-US" sz="2400" b="1"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11799317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userDrawn="1">
  <p:cSld name="5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14E9D2C-B1B6-ED40-B6CD-5150C59ECF42}"/>
              </a:ext>
            </a:extLst>
          </p:cNvPr>
          <p:cNvSpPr txBox="1"/>
          <p:nvPr userDrawn="1"/>
        </p:nvSpPr>
        <p:spPr>
          <a:xfrm>
            <a:off x="496814" y="6371267"/>
            <a:ext cx="60945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3"/>
                </a:solidFill>
                <a:effectLst/>
                <a:uLnTx/>
                <a:uFillTx/>
                <a:latin typeface="Segoe UI" panose="020B0502040204020203" pitchFamily="34" charset="0"/>
                <a:ea typeface="+mn-ea"/>
                <a:cs typeface="Segoe UI" panose="020B0502040204020203" pitchFamily="34" charset="0"/>
              </a:rPr>
              <a:t>Industry Overview</a:t>
            </a:r>
          </a:p>
        </p:txBody>
      </p:sp>
    </p:spTree>
    <p:extLst>
      <p:ext uri="{BB962C8B-B14F-4D97-AF65-F5344CB8AC3E}">
        <p14:creationId xmlns:p14="http://schemas.microsoft.com/office/powerpoint/2010/main" val="281082807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userDrawn="1">
  <p:cSld name="4_Title slide">
    <p:spTree>
      <p:nvGrpSpPr>
        <p:cNvPr id="1" name="Shape 8"/>
        <p:cNvGrpSpPr/>
        <p:nvPr/>
      </p:nvGrpSpPr>
      <p:grpSpPr>
        <a:xfrm>
          <a:off x="0" y="0"/>
          <a:ext cx="0" cy="0"/>
          <a:chOff x="0" y="0"/>
          <a:chExt cx="0" cy="0"/>
        </a:xfrm>
      </p:grpSpPr>
      <p:pic>
        <p:nvPicPr>
          <p:cNvPr id="24" name="Picture 23">
            <a:extLst>
              <a:ext uri="{FF2B5EF4-FFF2-40B4-BE49-F238E27FC236}">
                <a16:creationId xmlns:a16="http://schemas.microsoft.com/office/drawing/2014/main" id="{D0BE8E88-8193-11D6-0D9C-5A04BF3B30DA}"/>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rcRect l="3042" r="3042"/>
          <a:stretch/>
        </p:blipFill>
        <p:spPr>
          <a:xfrm>
            <a:off x="-1" y="204438"/>
            <a:ext cx="12192000" cy="5344944"/>
          </a:xfrm>
          <a:prstGeom prst="rect">
            <a:avLst/>
          </a:prstGeom>
        </p:spPr>
      </p:pic>
      <p:sp>
        <p:nvSpPr>
          <p:cNvPr id="48" name="Google Shape;48;p2"/>
          <p:cNvSpPr/>
          <p:nvPr/>
        </p:nvSpPr>
        <p:spPr>
          <a:xfrm>
            <a:off x="603565" y="-184837"/>
            <a:ext cx="11588435" cy="1280960"/>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84836"/>
            <a:ext cx="3897296" cy="201944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86512" y="6294787"/>
            <a:ext cx="12278511" cy="636445"/>
          </a:xfrm>
          <a:custGeom>
            <a:avLst/>
            <a:gdLst/>
            <a:ahLst/>
            <a:cxnLst/>
            <a:rect l="l" t="t" r="r" b="b"/>
            <a:pathLst>
              <a:path w="287196" h="23822" extrusionOk="0">
                <a:moveTo>
                  <a:pt x="1" y="0"/>
                </a:moveTo>
                <a:lnTo>
                  <a:pt x="1" y="23822"/>
                </a:lnTo>
                <a:lnTo>
                  <a:pt x="287196" y="23822"/>
                </a:lnTo>
                <a:lnTo>
                  <a:pt x="287196" y="0"/>
                </a:lnTo>
                <a:close/>
              </a:path>
            </a:pathLst>
          </a:custGeom>
          <a:solidFill>
            <a:srgbClr val="F7D44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81" y="3983526"/>
            <a:ext cx="4575017" cy="2947705"/>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Rectangle 11">
            <a:extLst>
              <a:ext uri="{FF2B5EF4-FFF2-40B4-BE49-F238E27FC236}">
                <a16:creationId xmlns:a16="http://schemas.microsoft.com/office/drawing/2014/main" id="{4919CBFB-8615-8590-72F8-2F2D39ED8C1F}"/>
              </a:ext>
            </a:extLst>
          </p:cNvPr>
          <p:cNvSpPr/>
          <p:nvPr userDrawn="1"/>
        </p:nvSpPr>
        <p:spPr>
          <a:xfrm>
            <a:off x="-86513" y="5023389"/>
            <a:ext cx="12278511" cy="1271396"/>
          </a:xfrm>
          <a:prstGeom prst="rect">
            <a:avLst/>
          </a:prstGeom>
          <a:solidFill>
            <a:srgbClr val="3125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201170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138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userDrawn="1">
  <p:cSld name="7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rgbClr val="F7D449"/>
                </a:solidFill>
                <a:latin typeface="Segoe UI" panose="020B0502040204020203" pitchFamily="34" charset="0"/>
                <a:cs typeface="Segoe UI" panose="020B0502040204020203" pitchFamily="34" charset="0"/>
              </a:rPr>
              <a:t>Strategic Sourcing Review</a:t>
            </a:r>
            <a:endParaRPr kumimoji="0" lang="en-US" sz="24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endParaRPr>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20231CE-BA6A-162D-20EB-A4AF24A1C352}"/>
              </a:ext>
            </a:extLst>
          </p:cNvPr>
          <p:cNvSpPr txBox="1"/>
          <p:nvPr userDrawn="1"/>
        </p:nvSpPr>
        <p:spPr>
          <a:xfrm>
            <a:off x="496814" y="6402045"/>
            <a:ext cx="616357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accent3"/>
                </a:solidFill>
                <a:latin typeface="Segoe UI" panose="020B0502040204020203" pitchFamily="34" charset="0"/>
                <a:cs typeface="Segoe UI" panose="020B0502040204020203" pitchFamily="34" charset="0"/>
              </a:rPr>
              <a:t>Strategic Sourcing Review</a:t>
            </a:r>
            <a:endParaRPr kumimoji="0" lang="en-US" sz="2000" b="1" i="0" u="none" strike="noStrike" kern="1200" cap="none" spc="0" normalizeH="0" baseline="0" noProof="0" dirty="0">
              <a:ln>
                <a:noFill/>
              </a:ln>
              <a:solidFill>
                <a:schemeClr val="accent3"/>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16378562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userDrawn="1">
  <p:cSld name="9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6AA35D7-3E9A-DA77-DB83-827BE63EFE0F}"/>
              </a:ext>
            </a:extLst>
          </p:cNvPr>
          <p:cNvSpPr txBox="1"/>
          <p:nvPr userDrawn="1"/>
        </p:nvSpPr>
        <p:spPr>
          <a:xfrm>
            <a:off x="496814" y="6376241"/>
            <a:ext cx="60945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bg2"/>
                </a:solidFill>
                <a:latin typeface="Segoe UI" panose="020B0502040204020203" pitchFamily="34" charset="0"/>
                <a:cs typeface="Segoe UI" panose="020B0502040204020203" pitchFamily="34" charset="0"/>
              </a:rPr>
              <a:t>FedRAMP Review</a:t>
            </a:r>
            <a:endParaRPr kumimoji="0" lang="en-US" sz="2400" b="1"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19528279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userDrawn="1">
  <p:cSld name="1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DBF0CEC-AF7B-9DE0-038B-E12CC30C05E7}"/>
              </a:ext>
            </a:extLst>
          </p:cNvPr>
          <p:cNvSpPr txBox="1"/>
          <p:nvPr userDrawn="1"/>
        </p:nvSpPr>
        <p:spPr>
          <a:xfrm>
            <a:off x="496814" y="6330298"/>
            <a:ext cx="3692106"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bg2"/>
                </a:solidFill>
                <a:latin typeface="Segoe UI" panose="020B0502040204020203" pitchFamily="34" charset="0"/>
                <a:cs typeface="Segoe UI" panose="020B0502040204020203" pitchFamily="34" charset="0"/>
              </a:rPr>
              <a:t>UNSPSC Tool Review</a:t>
            </a:r>
            <a:endParaRPr kumimoji="0" lang="en-US" sz="2800" b="1"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a:p>
            <a:endParaRPr lang="en-US" dirty="0"/>
          </a:p>
        </p:txBody>
      </p:sp>
    </p:spTree>
    <p:extLst>
      <p:ext uri="{BB962C8B-B14F-4D97-AF65-F5344CB8AC3E}">
        <p14:creationId xmlns:p14="http://schemas.microsoft.com/office/powerpoint/2010/main" val="42086221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6E14-68A4-9391-DBC1-5B127B2AFD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A32C3F-CD78-F1DD-4C78-FF2CAC26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F3849-2CF6-60BC-5D07-8D60449D0A1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6F11B4D-0A3A-8D15-9F94-BA0267F07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EA8A5-DE52-605F-74B8-C7469D6A34E0}"/>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687301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86B7-BE04-370E-217D-121279A08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020682-AEF9-0B2F-D189-A9E7413DCE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5CF33-0033-282F-A96F-68BB636F6F8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EE5634-F633-49EE-04D3-FE219DFB4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D618C4-8883-796F-898C-F823CE9F8E53}"/>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044049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41604-E6E1-35C0-DFB1-C7817C39C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9116A-F0E1-80D8-6AAD-9B5043DC57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DFCB-DFE3-EA7D-EA69-0E609A5FA94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DB64F7-5A41-7993-976F-462089F12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4E484-0D85-E3D4-5494-BFF09ED55CFB}"/>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8468686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F631-C31B-8ABA-0A88-84822F89A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51B799-4D39-812A-FA1F-176703579D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91B137-C443-45D0-1439-AE429E48D3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80D27-110C-CFF3-415A-994BC48167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B213642-EC1B-1928-7B6E-CFCF24911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3CBAC-3B73-5785-5802-783B710C6E71}"/>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341934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6981-FBE0-E76D-21C1-27DC747531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4F725-C5C7-02DD-0FFD-D58A2888E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8C9CA8-67AB-C90C-2076-F6A41A227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210CC8-95E1-858A-9B96-30C42043D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E4C1C4-CE4B-1223-A352-29E4D33A3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9881AD-8516-1C3F-F5CD-4E503811691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87ECB8D-9EF9-1DE0-F7E8-B572C19DE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E0F457-BEDE-F996-1DDA-EE340224F58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42775520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3555-0B6B-4E9B-E814-E9D4EADBDA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A4AE61-8806-46EE-1B00-8D4392FA0B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316E180-E62C-8C93-194E-18AF2693C5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238E25-853C-F927-6DF0-BD6AF070EA1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42536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DDEF8-E526-7A54-0DDA-E3457F04678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1EB1A4B-A777-E681-8B8E-1DE8B2112E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B97602-A85E-EE5D-8BF5-EEF5C9AD976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27403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spTree>
    <p:extLst>
      <p:ext uri="{BB962C8B-B14F-4D97-AF65-F5344CB8AC3E}">
        <p14:creationId xmlns:p14="http://schemas.microsoft.com/office/powerpoint/2010/main" val="3024351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A2024-9339-B416-A91A-5EF95AF68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64EA9-408F-A815-FD75-66B67CF09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E35EE0-E134-274C-155B-313575BE0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41B9B-5DE9-2308-E2D5-9F6B1484910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F5D811-C4C6-0B29-C212-03AFB8A00A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AED8F-EBCE-2287-BD76-2D1A19FE02BF}"/>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801024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CEE1-D07A-C249-CEBC-97F243870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CDFBF-EE84-1557-223A-E752EAB34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C1F927-A6B9-1BE9-6E93-B23BFEEC9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D05DFE-F035-C8A1-67CE-CAF13C9CDC2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6229142-4575-B972-780D-0FEBDCD73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C1E90-3B9F-6C08-8A08-274197B67A4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4860179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D265-4F1C-A9B7-B55F-0A0972D176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11B56-05BE-D0D1-56E2-C7D2CB167B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F6E66-D3AE-88F2-D17E-FF4E8BF94A6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F2A612-336F-9F09-68E8-FE9B0ABA5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FFC6B5-0C8E-BACC-C82B-000CF97B4A5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172831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A12CE6-B31A-4746-E4E4-F5D91FFE98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157222-E41C-0257-A1A2-2EF7179A5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3F216-A727-08BE-6B7F-5D6FC1AD2B0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6FB58F-5037-32FF-DC67-D69C79A2A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B5D66-8FA8-819C-CD2C-3EB5D526F718}"/>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7623339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60940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24" name="Picture 23">
            <a:extLst>
              <a:ext uri="{FF2B5EF4-FFF2-40B4-BE49-F238E27FC236}">
                <a16:creationId xmlns:a16="http://schemas.microsoft.com/office/drawing/2014/main" id="{D0BE8E88-8193-11D6-0D9C-5A04BF3B30DA}"/>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rcRect l="3042" r="3042"/>
          <a:stretch/>
        </p:blipFill>
        <p:spPr>
          <a:xfrm>
            <a:off x="-1" y="204438"/>
            <a:ext cx="12192000" cy="5344944"/>
          </a:xfrm>
          <a:prstGeom prst="rect">
            <a:avLst/>
          </a:prstGeom>
        </p:spPr>
      </p:pic>
      <p:sp>
        <p:nvSpPr>
          <p:cNvPr id="48" name="Google Shape;48;p2"/>
          <p:cNvSpPr/>
          <p:nvPr/>
        </p:nvSpPr>
        <p:spPr>
          <a:xfrm>
            <a:off x="603565" y="-184837"/>
            <a:ext cx="11588435" cy="1280960"/>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84836"/>
            <a:ext cx="3897296" cy="201944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86512" y="6294787"/>
            <a:ext cx="12278511" cy="636445"/>
          </a:xfrm>
          <a:custGeom>
            <a:avLst/>
            <a:gdLst/>
            <a:ahLst/>
            <a:cxnLst/>
            <a:rect l="l" t="t" r="r" b="b"/>
            <a:pathLst>
              <a:path w="287196" h="23822" extrusionOk="0">
                <a:moveTo>
                  <a:pt x="1" y="0"/>
                </a:moveTo>
                <a:lnTo>
                  <a:pt x="1" y="23822"/>
                </a:lnTo>
                <a:lnTo>
                  <a:pt x="287196" y="23822"/>
                </a:lnTo>
                <a:lnTo>
                  <a:pt x="287196" y="0"/>
                </a:lnTo>
                <a:close/>
              </a:path>
            </a:pathLst>
          </a:custGeom>
          <a:solidFill>
            <a:srgbClr val="F7D44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81" y="3983526"/>
            <a:ext cx="4575017" cy="2947705"/>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Rectangle 11">
            <a:extLst>
              <a:ext uri="{FF2B5EF4-FFF2-40B4-BE49-F238E27FC236}">
                <a16:creationId xmlns:a16="http://schemas.microsoft.com/office/drawing/2014/main" id="{4919CBFB-8615-8590-72F8-2F2D39ED8C1F}"/>
              </a:ext>
            </a:extLst>
          </p:cNvPr>
          <p:cNvSpPr/>
          <p:nvPr userDrawn="1"/>
        </p:nvSpPr>
        <p:spPr>
          <a:xfrm>
            <a:off x="-86513" y="5023389"/>
            <a:ext cx="12278511" cy="1271396"/>
          </a:xfrm>
          <a:prstGeom prst="rect">
            <a:avLst/>
          </a:prstGeom>
          <a:solidFill>
            <a:srgbClr val="3125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719827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1954839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Tree>
    <p:extLst>
      <p:ext uri="{BB962C8B-B14F-4D97-AF65-F5344CB8AC3E}">
        <p14:creationId xmlns:p14="http://schemas.microsoft.com/office/powerpoint/2010/main" val="550063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77162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spTree>
    <p:extLst>
      <p:ext uri="{BB962C8B-B14F-4D97-AF65-F5344CB8AC3E}">
        <p14:creationId xmlns:p14="http://schemas.microsoft.com/office/powerpoint/2010/main" val="28568024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07704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373133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41153531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21095957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472018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5562786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3309359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25483877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375131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22848828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Tree>
    <p:extLst>
      <p:ext uri="{BB962C8B-B14F-4D97-AF65-F5344CB8AC3E}">
        <p14:creationId xmlns:p14="http://schemas.microsoft.com/office/powerpoint/2010/main" val="1725280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161575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185842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Tree>
    <p:extLst>
      <p:ext uri="{BB962C8B-B14F-4D97-AF65-F5344CB8AC3E}">
        <p14:creationId xmlns:p14="http://schemas.microsoft.com/office/powerpoint/2010/main" val="8353371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13127322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3281752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4371531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20058835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35532116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41859042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dirty="0">
              <a:solidFill>
                <a:schemeClr val="lt1"/>
              </a:solidFill>
              <a:latin typeface="Inter"/>
              <a:ea typeface="Inter"/>
              <a:cs typeface="Inter"/>
              <a:sym typeface="Inter"/>
            </a:endParaRPr>
          </a:p>
        </p:txBody>
      </p:sp>
    </p:spTree>
    <p:extLst>
      <p:ext uri="{BB962C8B-B14F-4D97-AF65-F5344CB8AC3E}">
        <p14:creationId xmlns:p14="http://schemas.microsoft.com/office/powerpoint/2010/main" val="34000386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spTree>
    <p:extLst>
      <p:ext uri="{BB962C8B-B14F-4D97-AF65-F5344CB8AC3E}">
        <p14:creationId xmlns:p14="http://schemas.microsoft.com/office/powerpoint/2010/main" val="219950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17062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13644772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solidFill>
                <a:srgbClr val="31255B"/>
              </a:solidFill>
            </a:endParaRPr>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46A08CC-F660-7BEC-9180-118E56958A04}"/>
              </a:ext>
            </a:extLst>
          </p:cNvPr>
          <p:cNvSpPr txBox="1"/>
          <p:nvPr userDrawn="1"/>
        </p:nvSpPr>
        <p:spPr>
          <a:xfrm>
            <a:off x="496814" y="6330298"/>
            <a:ext cx="498319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Finance Overview</a:t>
            </a:r>
          </a:p>
          <a:p>
            <a:endParaRPr lang="en-US" dirty="0">
              <a:solidFill>
                <a:schemeClr val="bg2"/>
              </a:solidFill>
            </a:endParaRPr>
          </a:p>
        </p:txBody>
      </p:sp>
    </p:spTree>
    <p:extLst>
      <p:ext uri="{BB962C8B-B14F-4D97-AF65-F5344CB8AC3E}">
        <p14:creationId xmlns:p14="http://schemas.microsoft.com/office/powerpoint/2010/main" val="384283032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1311850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18334479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625631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spTree>
    <p:extLst>
      <p:ext uri="{BB962C8B-B14F-4D97-AF65-F5344CB8AC3E}">
        <p14:creationId xmlns:p14="http://schemas.microsoft.com/office/powerpoint/2010/main" val="446327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92587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451921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598684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07869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183853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6037040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7279416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005051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9127114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31045951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4920337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896840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387598695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355211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20140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8414117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60050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558904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47457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3151917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a:solidFill>
                <a:schemeClr val="lt1"/>
              </a:solidFill>
              <a:latin typeface="Inter"/>
              <a:ea typeface="Inter"/>
              <a:cs typeface="Inter"/>
              <a:sym typeface="Inter"/>
            </a:endParaRPr>
          </a:p>
        </p:txBody>
      </p:sp>
    </p:spTree>
    <p:extLst>
      <p:ext uri="{BB962C8B-B14F-4D97-AF65-F5344CB8AC3E}">
        <p14:creationId xmlns:p14="http://schemas.microsoft.com/office/powerpoint/2010/main" val="33256827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3143526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63768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00206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0070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622206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19247854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728" r:id="rId27"/>
    <p:sldLayoutId id="2147483754" r:id="rId28"/>
    <p:sldLayoutId id="2147483756" r:id="rId29"/>
    <p:sldLayoutId id="2147483783" r:id="rId30"/>
    <p:sldLayoutId id="2147483810" r:id="rId31"/>
    <p:sldLayoutId id="2147483837"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361DD-A04E-B7C9-1291-C709711D81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68AE8-1BDF-4BEC-9BFE-35311FA38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C01AF-CF7E-8C4D-A725-0EC718430F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47B50F0-DA70-8A38-D037-9434582FF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02DE01-935A-CE8F-C705-D4DFC6564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9219C2-B06A-43DF-BB07-372D1791B8BD}" type="slidenum">
              <a:rPr lang="en-US" smtClean="0"/>
              <a:t>‹#›</a:t>
            </a:fld>
            <a:endParaRPr lang="en-US"/>
          </a:p>
        </p:txBody>
      </p:sp>
    </p:spTree>
    <p:extLst>
      <p:ext uri="{BB962C8B-B14F-4D97-AF65-F5344CB8AC3E}">
        <p14:creationId xmlns:p14="http://schemas.microsoft.com/office/powerpoint/2010/main" val="18003213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3604844498"/>
      </p:ext>
    </p:extLst>
  </p:cSld>
  <p:clrMap bg1="lt1" tx1="dk1" bg2="dk2"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 id="2147483859" r:id="rId21"/>
    <p:sldLayoutId id="2147483860" r:id="rId22"/>
    <p:sldLayoutId id="2147483861" r:id="rId23"/>
    <p:sldLayoutId id="2147483862" r:id="rId24"/>
    <p:sldLayoutId id="2147483863" r:id="rId25"/>
    <p:sldLayoutId id="2147483864"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899251582"/>
      </p:ext>
    </p:extLst>
  </p:cSld>
  <p:clrMap bg1="lt1" tx1="dk1" bg2="dk2" tx2="lt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4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45.xml"/></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32.xml"/><Relationship Id="rId4" Type="http://schemas.openxmlformats.org/officeDocument/2006/relationships/hyperlink" Target="https://www.undp.org/unspsc"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32.xml"/><Relationship Id="rId4" Type="http://schemas.openxmlformats.org/officeDocument/2006/relationships/image" Target="../media/image17.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4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nasa.gov/forms/nssc-pay-gov/" TargetMode="External"/><Relationship Id="rId1" Type="http://schemas.openxmlformats.org/officeDocument/2006/relationships/slideLayout" Target="../slideLayouts/slideLayout71.xml"/></Relationships>
</file>

<file path=ppt/slides/_rels/slide9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1.xml"/></Relationships>
</file>

<file path=ppt/slides/_rels/slide9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1.xml"/></Relationships>
</file>

<file path=ppt/slides/_rels/slide9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8411E3-AC34-999D-9B49-ACE57F7AC281}"/>
              </a:ext>
            </a:extLst>
          </p:cNvPr>
          <p:cNvSpPr txBox="1"/>
          <p:nvPr/>
        </p:nvSpPr>
        <p:spPr>
          <a:xfrm>
            <a:off x="241549" y="2497976"/>
            <a:ext cx="723214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SEWP VI Deep Dive Training</a:t>
            </a:r>
          </a:p>
        </p:txBody>
      </p:sp>
      <p:sp>
        <p:nvSpPr>
          <p:cNvPr id="5" name="TextBox 4">
            <a:extLst>
              <a:ext uri="{FF2B5EF4-FFF2-40B4-BE49-F238E27FC236}">
                <a16:creationId xmlns:a16="http://schemas.microsoft.com/office/drawing/2014/main" id="{0EEF1B05-E364-473F-B9C1-8A87F8C8E042}"/>
              </a:ext>
            </a:extLst>
          </p:cNvPr>
          <p:cNvSpPr txBox="1"/>
          <p:nvPr/>
        </p:nvSpPr>
        <p:spPr>
          <a:xfrm>
            <a:off x="1027298" y="5319235"/>
            <a:ext cx="115615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FFC000"/>
                </a:solidFill>
                <a:latin typeface="Segoe UI" panose="020B0502040204020203" pitchFamily="34" charset="0"/>
                <a:cs typeface="Segoe UI" panose="020B0502040204020203" pitchFamily="34" charset="0"/>
              </a:rPr>
              <a:t>August 10 – 14, 2026</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666148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A701-8B6A-0204-5D58-97386F543E5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51A9DE-E7BB-9EF1-3E6C-ABDF22AA7459}"/>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Program Performance Ratings</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FC03ED06-E18C-B4B9-D777-3771702B4BE1}"/>
              </a:ext>
            </a:extLst>
          </p:cNvPr>
          <p:cNvSpPr txBox="1"/>
          <p:nvPr/>
        </p:nvSpPr>
        <p:spPr>
          <a:xfrm>
            <a:off x="424627" y="924122"/>
            <a:ext cx="10889276" cy="1508105"/>
          </a:xfrm>
          <a:prstGeom prst="rect">
            <a:avLst/>
          </a:prstGeom>
          <a:noFill/>
        </p:spPr>
        <p:txBody>
          <a:bodyPr wrap="square" rtlCol="0">
            <a:spAutoFit/>
          </a:bodyPr>
          <a:lstStyle/>
          <a:p>
            <a:r>
              <a:rPr lang="en-US" dirty="0">
                <a:solidFill>
                  <a:schemeClr val="bg1"/>
                </a:solidFill>
              </a:rPr>
              <a:t> </a:t>
            </a:r>
            <a:endParaRPr lang="en-US" dirty="0">
              <a:solidFill>
                <a:schemeClr val="bg1"/>
              </a:solidFill>
              <a:latin typeface="Segoe UI" panose="020B0502040204020203" pitchFamily="34" charset="0"/>
              <a:cs typeface="Segoe UI" panose="020B0502040204020203" pitchFamily="34" charset="0"/>
            </a:endParaRPr>
          </a:p>
          <a:p>
            <a:endParaRPr lang="en-US" sz="2000"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r>
              <a:rPr lang="en-US" dirty="0">
                <a:solidFill>
                  <a:schemeClr val="bg1"/>
                </a:solidFill>
                <a:latin typeface="Segoe UI" panose="020B0502040204020203" pitchFamily="34" charset="0"/>
                <a:cs typeface="Segoe UI" panose="020B0502040204020203" pitchFamily="34" charset="0"/>
              </a:rPr>
              <a:t> </a:t>
            </a:r>
          </a:p>
        </p:txBody>
      </p:sp>
      <p:sp>
        <p:nvSpPr>
          <p:cNvPr id="4" name="TextBox 3">
            <a:extLst>
              <a:ext uri="{FF2B5EF4-FFF2-40B4-BE49-F238E27FC236}">
                <a16:creationId xmlns:a16="http://schemas.microsoft.com/office/drawing/2014/main" id="{11524CCB-188F-377D-567A-9C1223457CE7}"/>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graphicFrame>
        <p:nvGraphicFramePr>
          <p:cNvPr id="8" name="Table 7">
            <a:extLst>
              <a:ext uri="{FF2B5EF4-FFF2-40B4-BE49-F238E27FC236}">
                <a16:creationId xmlns:a16="http://schemas.microsoft.com/office/drawing/2014/main" id="{2D44E897-D230-8A64-2E6D-F2BE95CBFD55}"/>
              </a:ext>
            </a:extLst>
          </p:cNvPr>
          <p:cNvGraphicFramePr>
            <a:graphicFrameLocks noGrp="1"/>
          </p:cNvGraphicFramePr>
          <p:nvPr>
            <p:extLst>
              <p:ext uri="{D42A27DB-BD31-4B8C-83A1-F6EECF244321}">
                <p14:modId xmlns:p14="http://schemas.microsoft.com/office/powerpoint/2010/main" val="1555035517"/>
              </p:ext>
            </p:extLst>
          </p:nvPr>
        </p:nvGraphicFramePr>
        <p:xfrm>
          <a:off x="1751601" y="1831783"/>
          <a:ext cx="8758743" cy="3912945"/>
        </p:xfrm>
        <a:graphic>
          <a:graphicData uri="http://schemas.openxmlformats.org/drawingml/2006/table">
            <a:tbl>
              <a:tblPr/>
              <a:tblGrid>
                <a:gridCol w="2720440">
                  <a:extLst>
                    <a:ext uri="{9D8B030D-6E8A-4147-A177-3AD203B41FA5}">
                      <a16:colId xmlns:a16="http://schemas.microsoft.com/office/drawing/2014/main" val="617837802"/>
                    </a:ext>
                  </a:extLst>
                </a:gridCol>
                <a:gridCol w="6038303">
                  <a:extLst>
                    <a:ext uri="{9D8B030D-6E8A-4147-A177-3AD203B41FA5}">
                      <a16:colId xmlns:a16="http://schemas.microsoft.com/office/drawing/2014/main" val="1295637186"/>
                    </a:ext>
                  </a:extLst>
                </a:gridCol>
              </a:tblGrid>
              <a:tr h="845249">
                <a:tc gridSpan="2">
                  <a:txBody>
                    <a:bodyPr/>
                    <a:lstStyle/>
                    <a:p>
                      <a:pPr algn="ctr" fontAlgn="t">
                        <a:lnSpc>
                          <a:spcPts val="1500"/>
                        </a:lnSpc>
                        <a:buNone/>
                      </a:pPr>
                      <a:endParaRPr lang="en-US" sz="2000" b="1" i="0" dirty="0">
                        <a:solidFill>
                          <a:schemeClr val="bg1"/>
                        </a:solidFill>
                        <a:effectLst/>
                        <a:latin typeface="Segoe UI" panose="020B0502040204020203" pitchFamily="34" charset="0"/>
                      </a:endParaRPr>
                    </a:p>
                    <a:p>
                      <a:pPr algn="ctr" fontAlgn="t">
                        <a:lnSpc>
                          <a:spcPts val="1500"/>
                        </a:lnSpc>
                        <a:buNone/>
                      </a:pPr>
                      <a:r>
                        <a:rPr lang="en-US" sz="2000" b="1" i="0" dirty="0">
                          <a:solidFill>
                            <a:schemeClr val="bg1"/>
                          </a:solidFill>
                          <a:effectLst/>
                          <a:latin typeface="Segoe UI" panose="020B0502040204020203" pitchFamily="34" charset="0"/>
                        </a:rPr>
                        <a:t>Program Performance Rating System</a:t>
                      </a:r>
                    </a:p>
                    <a:p>
                      <a:pPr algn="ctr" fontAlgn="t">
                        <a:lnSpc>
                          <a:spcPts val="1500"/>
                        </a:lnSpc>
                        <a:buNone/>
                      </a:pPr>
                      <a:endParaRPr lang="en-US" sz="2000" b="1" i="0" dirty="0">
                        <a:solidFill>
                          <a:schemeClr val="bg1"/>
                        </a:solidFill>
                        <a:effectLst/>
                        <a:latin typeface="Segoe UI" panose="020B0502040204020203" pitchFamily="34" charset="0"/>
                        <a:cs typeface="Segoe UI" panose="020B0502040204020203" pitchFamily="34" charset="0"/>
                      </a:endParaRPr>
                    </a:p>
                    <a:p>
                      <a:pPr algn="ctr" fontAlgn="t">
                        <a:lnSpc>
                          <a:spcPts val="1500"/>
                        </a:lnSpc>
                        <a:buNone/>
                      </a:pPr>
                      <a:r>
                        <a:rPr lang="en-US" sz="2000" dirty="0">
                          <a:solidFill>
                            <a:schemeClr val="bg1"/>
                          </a:solidFill>
                          <a:latin typeface="Segoe UI" panose="020B0502040204020203" pitchFamily="34" charset="0"/>
                          <a:cs typeface="Segoe UI" panose="020B0502040204020203" pitchFamily="34" charset="0"/>
                        </a:rPr>
                        <a:t>Program Performance will have a five-tier system, shown below:</a:t>
                      </a:r>
                    </a:p>
                    <a:p>
                      <a:pPr algn="ctr" fontAlgn="t">
                        <a:lnSpc>
                          <a:spcPts val="1500"/>
                        </a:lnSpc>
                        <a:buNone/>
                      </a:pPr>
                      <a:endParaRPr lang="en-US" sz="2000" b="0" i="0" dirty="0">
                        <a:solidFill>
                          <a:schemeClr val="bg1"/>
                        </a:solidFill>
                        <a:effectLst/>
                        <a:latin typeface="Segoe UI" panose="020B0502040204020203" pitchFamily="34" charset="0"/>
                        <a:cs typeface="Segoe UI" panose="020B05020402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hMerge="1">
                  <a:txBody>
                    <a:bodyPr/>
                    <a:lstStyle/>
                    <a:p>
                      <a:endParaRPr lang="en-US" sz="1900" dirty="0"/>
                    </a:p>
                  </a:txBody>
                  <a:tcPr>
                    <a:lnL w="9525" cap="flat" cmpd="sng" algn="ctr">
                      <a:solidFill>
                        <a:srgbClr val="E6E6E6"/>
                      </a:solidFill>
                      <a:prstDash val="solid"/>
                      <a:round/>
                      <a:headEnd type="none" w="med" len="med"/>
                      <a:tailEnd type="none" w="med" len="med"/>
                    </a:lnL>
                    <a:lnB w="9525" cap="flat" cmpd="sng" algn="ctr">
                      <a:solidFill>
                        <a:srgbClr val="E6E6E6"/>
                      </a:solidFill>
                      <a:prstDash val="solid"/>
                      <a:round/>
                      <a:headEnd type="none" w="med" len="med"/>
                      <a:tailEnd type="none" w="med" len="med"/>
                    </a:lnB>
                  </a:tcPr>
                </a:tc>
                <a:extLst>
                  <a:ext uri="{0D108BD9-81ED-4DB2-BD59-A6C34878D82A}">
                    <a16:rowId xmlns:a16="http://schemas.microsoft.com/office/drawing/2014/main" val="3738587720"/>
                  </a:ext>
                </a:extLst>
              </a:tr>
              <a:tr h="473405">
                <a:tc>
                  <a:txBody>
                    <a:bodyPr/>
                    <a:lstStyle/>
                    <a:p>
                      <a:pPr>
                        <a:buNone/>
                      </a:pPr>
                      <a:r>
                        <a:rPr lang="en-US" sz="1900" b="1" dirty="0">
                          <a:solidFill>
                            <a:schemeClr val="bg1"/>
                          </a:solidFill>
                          <a:effectLst/>
                          <a:latin typeface="Segoe UI" panose="020B0502040204020203" pitchFamily="34" charset="0"/>
                          <a:cs typeface="Segoe UI" panose="020B0502040204020203" pitchFamily="34" charset="0"/>
                        </a:rPr>
                        <a:t>Color</a:t>
                      </a:r>
                      <a:endParaRPr lang="en-US" sz="1900" dirty="0">
                        <a:solidFill>
                          <a:schemeClr val="bg1"/>
                        </a:solidFill>
                        <a:effectLst/>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900" b="1" dirty="0">
                          <a:solidFill>
                            <a:schemeClr val="bg1"/>
                          </a:solidFill>
                          <a:effectLst/>
                          <a:latin typeface="Segoe UI" panose="020B0502040204020203" pitchFamily="34" charset="0"/>
                          <a:cs typeface="Segoe UI" panose="020B0502040204020203" pitchFamily="34" charset="0"/>
                        </a:rPr>
                        <a:t>Rating</a:t>
                      </a:r>
                      <a:endParaRPr lang="en-US" sz="1900" dirty="0">
                        <a:solidFill>
                          <a:schemeClr val="bg1"/>
                        </a:solidFill>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4058714568"/>
                  </a:ext>
                </a:extLst>
              </a:tr>
              <a:tr h="473405">
                <a:tc>
                  <a:txBody>
                    <a:bodyPr/>
                    <a:lstStyle/>
                    <a:p>
                      <a:pPr>
                        <a:buNone/>
                      </a:pPr>
                      <a:r>
                        <a:rPr lang="en-US" sz="1900" b="1" dirty="0">
                          <a:solidFill>
                            <a:schemeClr val="accent1"/>
                          </a:solidFill>
                          <a:effectLst/>
                          <a:latin typeface="Segoe UI" panose="020B0502040204020203" pitchFamily="34" charset="0"/>
                          <a:cs typeface="Segoe UI" panose="020B0502040204020203" pitchFamily="34" charset="0"/>
                        </a:rPr>
                        <a:t>Blue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900" dirty="0">
                          <a:solidFill>
                            <a:schemeClr val="bg1"/>
                          </a:solidFill>
                          <a:effectLst/>
                          <a:latin typeface="Segoe UI" panose="020B0502040204020203" pitchFamily="34" charset="0"/>
                          <a:cs typeface="Segoe UI" panose="020B0502040204020203" pitchFamily="34" charset="0"/>
                        </a:rPr>
                        <a:t>Excellent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894818233"/>
                  </a:ext>
                </a:extLst>
              </a:tr>
              <a:tr h="473405">
                <a:tc>
                  <a:txBody>
                    <a:bodyPr/>
                    <a:lstStyle/>
                    <a:p>
                      <a:pPr>
                        <a:buNone/>
                      </a:pPr>
                      <a:r>
                        <a:rPr lang="en-US" sz="1900" b="1" dirty="0">
                          <a:solidFill>
                            <a:srgbClr val="92D050"/>
                          </a:solidFill>
                          <a:effectLst/>
                          <a:latin typeface="Segoe UI" panose="020B0502040204020203" pitchFamily="34" charset="0"/>
                          <a:cs typeface="Segoe UI" panose="020B0502040204020203" pitchFamily="34" charset="0"/>
                        </a:rPr>
                        <a:t>Green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900" dirty="0">
                          <a:solidFill>
                            <a:schemeClr val="bg1"/>
                          </a:solidFill>
                          <a:effectLst/>
                          <a:latin typeface="Segoe UI" panose="020B0502040204020203" pitchFamily="34" charset="0"/>
                          <a:cs typeface="Segoe UI" panose="020B0502040204020203" pitchFamily="34" charset="0"/>
                        </a:rPr>
                        <a:t>Very 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050348069"/>
                  </a:ext>
                </a:extLst>
              </a:tr>
              <a:tr h="473405">
                <a:tc>
                  <a:txBody>
                    <a:bodyPr/>
                    <a:lstStyle/>
                    <a:p>
                      <a:pPr>
                        <a:buNone/>
                      </a:pPr>
                      <a:r>
                        <a:rPr lang="en-US" sz="1900" b="1" dirty="0">
                          <a:solidFill>
                            <a:srgbClr val="F7D449"/>
                          </a:solidFill>
                          <a:effectLst/>
                          <a:latin typeface="Segoe UI" panose="020B0502040204020203" pitchFamily="34" charset="0"/>
                          <a:cs typeface="Segoe UI" panose="020B0502040204020203" pitchFamily="34" charset="0"/>
                        </a:rPr>
                        <a:t>Yellow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900" dirty="0">
                          <a:solidFill>
                            <a:schemeClr val="bg1"/>
                          </a:solidFill>
                          <a:effectLst/>
                          <a:latin typeface="Segoe UI" panose="020B0502040204020203" pitchFamily="34" charset="0"/>
                          <a:cs typeface="Segoe UI" panose="020B0502040204020203" pitchFamily="34" charset="0"/>
                        </a:rPr>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905256593"/>
                  </a:ext>
                </a:extLst>
              </a:tr>
              <a:tr h="473405">
                <a:tc>
                  <a:txBody>
                    <a:bodyPr/>
                    <a:lstStyle/>
                    <a:p>
                      <a:pPr>
                        <a:buNone/>
                      </a:pPr>
                      <a:r>
                        <a:rPr lang="en-US" sz="1900" b="1" dirty="0">
                          <a:solidFill>
                            <a:srgbClr val="FFC000"/>
                          </a:solidFill>
                          <a:effectLst/>
                          <a:latin typeface="Segoe UI" panose="020B0502040204020203" pitchFamily="34" charset="0"/>
                          <a:cs typeface="Segoe UI" panose="020B0502040204020203" pitchFamily="34" charset="0"/>
                        </a:rPr>
                        <a:t>Orange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900" dirty="0">
                          <a:solidFill>
                            <a:schemeClr val="bg1"/>
                          </a:solidFill>
                          <a:effectLst/>
                          <a:latin typeface="Segoe UI" panose="020B0502040204020203" pitchFamily="34" charset="0"/>
                          <a:cs typeface="Segoe UI" panose="020B0502040204020203" pitchFamily="34" charset="0"/>
                        </a:rPr>
                        <a:t>Fair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124622220"/>
                  </a:ext>
                </a:extLst>
              </a:tr>
              <a:tr h="473405">
                <a:tc>
                  <a:txBody>
                    <a:bodyPr/>
                    <a:lstStyle/>
                    <a:p>
                      <a:pPr>
                        <a:buNone/>
                      </a:pPr>
                      <a:r>
                        <a:rPr lang="en-US" sz="1900" b="1" dirty="0">
                          <a:solidFill>
                            <a:srgbClr val="FF0000"/>
                          </a:solidFill>
                          <a:effectLst/>
                          <a:latin typeface="Segoe UI" panose="020B0502040204020203" pitchFamily="34" charset="0"/>
                          <a:cs typeface="Segoe UI" panose="020B0502040204020203" pitchFamily="34" charset="0"/>
                        </a:rPr>
                        <a:t>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fontAlgn="t">
                        <a:lnSpc>
                          <a:spcPts val="1500"/>
                        </a:lnSpc>
                        <a:buNone/>
                      </a:pPr>
                      <a:r>
                        <a:rPr lang="en-US" sz="1900" dirty="0">
                          <a:solidFill>
                            <a:schemeClr val="bg1"/>
                          </a:solidFill>
                          <a:effectLst/>
                          <a:latin typeface="Segoe UI" panose="020B0502040204020203" pitchFamily="34" charset="0"/>
                          <a:cs typeface="Segoe UI" panose="020B0502040204020203" pitchFamily="34" charset="0"/>
                        </a:rPr>
                        <a:t>Poor</a:t>
                      </a:r>
                      <a:endParaRPr lang="en-US" sz="1000" b="0" i="0" dirty="0">
                        <a:solidFill>
                          <a:schemeClr val="bg1"/>
                        </a:solidFill>
                        <a:effectLst/>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995130881"/>
                  </a:ext>
                </a:extLst>
              </a:tr>
            </a:tbl>
          </a:graphicData>
        </a:graphic>
      </p:graphicFrame>
    </p:spTree>
    <p:extLst>
      <p:ext uri="{BB962C8B-B14F-4D97-AF65-F5344CB8AC3E}">
        <p14:creationId xmlns:p14="http://schemas.microsoft.com/office/powerpoint/2010/main" val="9761657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956ED-FA3A-D4F9-7396-CA75C52DFCB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1BF27E3-6BB2-4168-788F-958A49E0705F}"/>
              </a:ext>
            </a:extLst>
          </p:cNvPr>
          <p:cNvSpPr txBox="1"/>
          <p:nvPr/>
        </p:nvSpPr>
        <p:spPr>
          <a:xfrm>
            <a:off x="1711772" y="1571793"/>
            <a:ext cx="8768455" cy="4160113"/>
          </a:xfrm>
          <a:prstGeom prst="rect">
            <a:avLst/>
          </a:prstGeom>
          <a:noFill/>
        </p:spPr>
        <p:txBody>
          <a:bodyPr wrap="square">
            <a:spAutoFit/>
          </a:bodyPr>
          <a:lstStyle/>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Program Manager of each contract is the main point of contact for all finance-related communications.</a:t>
            </a:r>
          </a:p>
          <a:p>
            <a:pPr marL="469900" marR="0" lvl="1" indent="0" algn="l" defTabSz="914400" rtl="0" eaLnBrk="1" fontAlgn="auto" latinLnBrk="0" hangingPunct="1">
              <a:lnSpc>
                <a:spcPct val="100000"/>
              </a:lnSpc>
              <a:spcBef>
                <a:spcPts val="114"/>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Contact the Contract Holder’s bank about any rejected payment. Inform banks that the company is using Pay.gov to prevent any rejected payments, especially if the payment is unusually large or is the first payment from a company.</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SEWP’s Finance Team conducts monthly audits.</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NSSC has requested that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 payments be made on the last business day of each month</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Please try to follow any guidance/direction provided by the SEWP Finance Team.</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a Contract Holder receives an email from NASA with this subject line: </a:t>
            </a:r>
          </a:p>
          <a:p>
            <a:pPr marL="12700" marR="0" lvl="0" indent="565150" algn="l" defTabSz="914400" rtl="0" eaLnBrk="1" fontAlgn="auto" latinLnBrk="0" hangingPunct="1">
              <a:lnSpc>
                <a:spcPct val="100000"/>
              </a:lnSpc>
              <a:spcBef>
                <a:spcPts val="114"/>
              </a:spcBef>
              <a:spcAft>
                <a:spcPts val="0"/>
              </a:spcAft>
              <a:buClrTx/>
              <a:buSzTx/>
              <a:buFontTx/>
              <a:buNone/>
              <a:tabLst/>
              <a:defRPr/>
            </a:pPr>
            <a:r>
              <a:rPr kumimoji="0" lang="en-US" sz="1600" b="0" i="1"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Request For Quote - Credit Card Order (Agency dependent, but typical under ($15,000))</a:t>
            </a:r>
            <a:endPar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00" marR="0" lvl="2" indent="-342900"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Do not reply to all.</a:t>
            </a:r>
          </a:p>
          <a:p>
            <a:pPr marL="1270000" marR="0" lvl="2" indent="-342900"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Only reply with quote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the person who sent the email.</a:t>
            </a:r>
          </a:p>
        </p:txBody>
      </p:sp>
      <p:sp>
        <p:nvSpPr>
          <p:cNvPr id="3" name="TextBox 2">
            <a:extLst>
              <a:ext uri="{FF2B5EF4-FFF2-40B4-BE49-F238E27FC236}">
                <a16:creationId xmlns:a16="http://schemas.microsoft.com/office/drawing/2014/main" id="{1DD85168-8DDC-4BE2-AC4D-7A32A6290D75}"/>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Important Reminders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182916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B83D0-AC29-38A3-8205-6E246223467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8BDFD9B-7284-8FBF-33F0-8E3DE5F270AD}"/>
              </a:ext>
            </a:extLst>
          </p:cNvPr>
          <p:cNvSpPr txBox="1"/>
          <p:nvPr/>
        </p:nvSpPr>
        <p:spPr>
          <a:xfrm>
            <a:off x="829934" y="1398931"/>
            <a:ext cx="10775950" cy="4257576"/>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NASA SEWP does not process refunds.</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98463" marR="0" lvl="0" indent="-22701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a Contract Holder has paid an SCN that is subsequently canceled for the next payment:</a:t>
            </a:r>
          </a:p>
          <a:p>
            <a:pPr marL="796925" marR="0" lvl="1" indent="-227013" algn="l" defTabSz="914400" rtl="0" eaLnBrk="1" fontAlgn="auto" latinLnBrk="0" hangingPunct="1">
              <a:lnSpc>
                <a:spcPct val="100000"/>
              </a:lnSpc>
              <a:spcBef>
                <a:spcPts val="800"/>
              </a:spcBef>
              <a:spcAft>
                <a:spcPts val="0"/>
              </a:spcAft>
              <a:buClrTx/>
              <a:buSzPct val="70000"/>
              <a:buFont typeface="Courier New" panose="02070309020205020404" pitchFamily="49" charset="0"/>
              <a:buChar char="o"/>
              <a:tabLst>
                <a:tab pos="858838" algn="l"/>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Take the credit on the backup, and</a:t>
            </a:r>
          </a:p>
          <a:p>
            <a:pPr marL="796925" marR="0" lvl="1" indent="-227013" algn="l" defTabSz="914400" rtl="0" eaLnBrk="1" fontAlgn="auto" latinLnBrk="0" hangingPunct="1">
              <a:lnSpc>
                <a:spcPct val="100000"/>
              </a:lnSpc>
              <a:spcBef>
                <a:spcPts val="800"/>
              </a:spcBef>
              <a:spcAft>
                <a:spcPts val="0"/>
              </a:spcAft>
              <a:buClrTx/>
              <a:buSzPct val="70000"/>
              <a:buFont typeface="Courier New" panose="02070309020205020404" pitchFamily="49" charset="0"/>
              <a:buChar char="o"/>
              <a:tabLst>
                <a:tab pos="858838" algn="l"/>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Only pay the total on the backup Excel worksheet.</a:t>
            </a:r>
          </a:p>
          <a:p>
            <a:pPr marL="755650" marR="0" lvl="1" indent="-285750"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98463" marR="0" lvl="0" indent="-22701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it is something the Contract Holder wishes to fix right away, let the SEWP Finance Team know which SCN is being credited and which SCN the Contract Holder would like SEWP to move the funds to.</a:t>
            </a:r>
          </a:p>
          <a:p>
            <a:pPr marL="398463" marR="0" lvl="0" indent="-22701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98463" marR="0" lvl="0" indent="-22701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Please do not ask the Finance Team to send a list of all credits and overpayments that have been sent to the SEWP office.</a:t>
            </a:r>
          </a:p>
          <a:p>
            <a:pPr marL="796925" marR="0" lvl="1" indent="-227013" algn="l" defTabSz="914400" rtl="0" eaLnBrk="1" fontAlgn="auto" latinLnBrk="0" hangingPunct="1">
              <a:lnSpc>
                <a:spcPct val="100000"/>
              </a:lnSpc>
              <a:spcBef>
                <a:spcPts val="800"/>
              </a:spcBef>
              <a:spcAft>
                <a:spcPts val="0"/>
              </a:spcAft>
              <a:buClrTx/>
              <a:buSzPct val="70000"/>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Finance Team will only send the backup that has been submitted to SEWP for each payment.</a:t>
            </a:r>
          </a:p>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98463" marR="0" lvl="0" indent="-22701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is aware of potential technical issues with Pay.gov and will help resolve any discrepancies brought to the program’s attention.</a:t>
            </a:r>
          </a:p>
        </p:txBody>
      </p:sp>
      <p:sp>
        <p:nvSpPr>
          <p:cNvPr id="3" name="TextBox 2">
            <a:extLst>
              <a:ext uri="{FF2B5EF4-FFF2-40B4-BE49-F238E27FC236}">
                <a16:creationId xmlns:a16="http://schemas.microsoft.com/office/drawing/2014/main" id="{22CA5ECF-DD5E-E848-1214-4AB27410A9BD}"/>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Important Reminders (cont.)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906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B8CD7-3CE2-4EF9-2A88-8670C61633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90440A-B549-8C2F-AE1C-629E09F8AFD1}"/>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Explanation of Downgrades</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3EFC431B-78C0-BB17-C5D6-F1126CB61A23}"/>
              </a:ext>
            </a:extLst>
          </p:cNvPr>
          <p:cNvSpPr txBox="1"/>
          <p:nvPr/>
        </p:nvSpPr>
        <p:spPr>
          <a:xfrm>
            <a:off x="284309" y="1378165"/>
            <a:ext cx="10889276" cy="1015663"/>
          </a:xfrm>
          <a:prstGeom prst="rect">
            <a:avLst/>
          </a:prstGeom>
          <a:noFill/>
        </p:spPr>
        <p:txBody>
          <a:bodyPr wrap="square" rtlCol="0">
            <a:spAutoFit/>
          </a:bodyPr>
          <a:lstStyle/>
          <a:p>
            <a:r>
              <a:rPr lang="en-US" sz="2000" dirty="0">
                <a:solidFill>
                  <a:schemeClr val="bg1"/>
                </a:solidFill>
                <a:latin typeface="Segoe UI" panose="020B0502040204020203" pitchFamily="34" charset="0"/>
                <a:cs typeface="Segoe UI" panose="020B0502040204020203" pitchFamily="34" charset="0"/>
              </a:rPr>
              <a:t>The SEWP PMO is required to document any infractions that results with a downgrade. Any negative rating change will be preceded by information flow between the Program Office and the Contract Holder. </a:t>
            </a:r>
          </a:p>
        </p:txBody>
      </p:sp>
      <p:sp>
        <p:nvSpPr>
          <p:cNvPr id="4" name="TextBox 3">
            <a:extLst>
              <a:ext uri="{FF2B5EF4-FFF2-40B4-BE49-F238E27FC236}">
                <a16:creationId xmlns:a16="http://schemas.microsoft.com/office/drawing/2014/main" id="{94444F6A-F329-B32E-0C5F-7436E4D6C8AD}"/>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
        <p:nvSpPr>
          <p:cNvPr id="5" name="TextBox 4">
            <a:extLst>
              <a:ext uri="{FF2B5EF4-FFF2-40B4-BE49-F238E27FC236}">
                <a16:creationId xmlns:a16="http://schemas.microsoft.com/office/drawing/2014/main" id="{162E2570-5B4F-E32F-FD0A-1FB6BABC66BF}"/>
              </a:ext>
            </a:extLst>
          </p:cNvPr>
          <p:cNvSpPr txBox="1"/>
          <p:nvPr/>
        </p:nvSpPr>
        <p:spPr>
          <a:xfrm>
            <a:off x="284309" y="2617513"/>
            <a:ext cx="11364686" cy="3447098"/>
          </a:xfrm>
          <a:prstGeom prst="rect">
            <a:avLst/>
          </a:prstGeom>
          <a:noFill/>
        </p:spPr>
        <p:txBody>
          <a:bodyPr wrap="square">
            <a:spAutoFit/>
          </a:bodyPr>
          <a:lstStyle/>
          <a:p>
            <a:r>
              <a:rPr lang="en-US" sz="2000" b="1" u="sng" dirty="0">
                <a:solidFill>
                  <a:schemeClr val="bg1"/>
                </a:solidFill>
                <a:latin typeface="Segoe UI" panose="020B0502040204020203" pitchFamily="34" charset="0"/>
                <a:cs typeface="Segoe UI" panose="020B0502040204020203" pitchFamily="34" charset="0"/>
              </a:rPr>
              <a:t>A few key points to note: </a:t>
            </a:r>
            <a:r>
              <a:rPr lang="en-US" sz="2000" b="1" dirty="0">
                <a:solidFill>
                  <a:schemeClr val="bg1"/>
                </a:solidFill>
                <a:latin typeface="Segoe UI" panose="020B0502040204020203" pitchFamily="34" charset="0"/>
                <a:cs typeface="Segoe UI" panose="020B0502040204020203" pitchFamily="34" charset="0"/>
              </a:rPr>
              <a:t>	</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All Program Performance correspondence will be directed to the Program Manager (PM) &amp; Deputy Program Manager (DPM)</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The Contract Holder PM Team will have the option to respond via email </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All Program Performance actions must be acknowledged by the PM or DPM within 1 Business Day with the option to respond with additional information to present as their case </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A Rating from </a:t>
            </a:r>
            <a:r>
              <a:rPr lang="en-US" sz="2000" b="1" dirty="0">
                <a:solidFill>
                  <a:schemeClr val="bg1"/>
                </a:solidFill>
                <a:latin typeface="Segoe UI" panose="020B0502040204020203" pitchFamily="34" charset="0"/>
                <a:cs typeface="Segoe UI" panose="020B0502040204020203" pitchFamily="34" charset="0"/>
              </a:rPr>
              <a:t>Fair</a:t>
            </a:r>
            <a:r>
              <a:rPr lang="en-US" sz="2000" dirty="0">
                <a:solidFill>
                  <a:schemeClr val="bg1"/>
                </a:solidFill>
                <a:latin typeface="Segoe UI" panose="020B0502040204020203" pitchFamily="34" charset="0"/>
                <a:cs typeface="Segoe UI" panose="020B0502040204020203" pitchFamily="34" charset="0"/>
              </a:rPr>
              <a:t> to </a:t>
            </a:r>
            <a:r>
              <a:rPr lang="en-US" sz="2000" b="1" dirty="0">
                <a:solidFill>
                  <a:schemeClr val="bg1"/>
                </a:solidFill>
                <a:latin typeface="Segoe UI" panose="020B0502040204020203" pitchFamily="34" charset="0"/>
                <a:cs typeface="Segoe UI" panose="020B0502040204020203" pitchFamily="34" charset="0"/>
              </a:rPr>
              <a:t>Poor</a:t>
            </a:r>
            <a:r>
              <a:rPr lang="en-US" sz="2000" dirty="0">
                <a:solidFill>
                  <a:schemeClr val="bg1"/>
                </a:solidFill>
                <a:latin typeface="Segoe UI" panose="020B0502040204020203" pitchFamily="34" charset="0"/>
                <a:cs typeface="Segoe UI" panose="020B0502040204020203" pitchFamily="34" charset="0"/>
              </a:rPr>
              <a:t> requires a meeting with key SEWP leaders and may lead to off-ramping. The Program Office may lower a rating based on issue severity and potentially issue a Cure Notice. Before any downgrade, the Contract Holder will be notified and allowed to explain the incident.</a:t>
            </a:r>
          </a:p>
          <a:p>
            <a:r>
              <a:rPr lang="en-US" dirty="0"/>
              <a:t>			</a:t>
            </a:r>
          </a:p>
        </p:txBody>
      </p:sp>
    </p:spTree>
    <p:extLst>
      <p:ext uri="{BB962C8B-B14F-4D97-AF65-F5344CB8AC3E}">
        <p14:creationId xmlns:p14="http://schemas.microsoft.com/office/powerpoint/2010/main" val="3884043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42F06-871E-3682-1CF0-20B2755D69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CA48D7B-8BBE-2E00-B54F-D4A4A7190500}"/>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Explanation of Upgrades</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8C29814B-917B-FEA8-8F5B-793763F6B5A2}"/>
              </a:ext>
            </a:extLst>
          </p:cNvPr>
          <p:cNvSpPr txBox="1"/>
          <p:nvPr/>
        </p:nvSpPr>
        <p:spPr>
          <a:xfrm>
            <a:off x="424627" y="924122"/>
            <a:ext cx="10889276" cy="1508105"/>
          </a:xfrm>
          <a:prstGeom prst="rect">
            <a:avLst/>
          </a:prstGeom>
          <a:noFill/>
        </p:spPr>
        <p:txBody>
          <a:bodyPr wrap="square" rtlCol="0">
            <a:spAutoFit/>
          </a:bodyPr>
          <a:lstStyle/>
          <a:p>
            <a:r>
              <a:rPr lang="en-US" dirty="0">
                <a:solidFill>
                  <a:schemeClr val="bg1"/>
                </a:solidFill>
              </a:rPr>
              <a:t> </a:t>
            </a:r>
            <a:endParaRPr lang="en-US" dirty="0">
              <a:solidFill>
                <a:schemeClr val="bg1"/>
              </a:solidFill>
              <a:latin typeface="Segoe UI" panose="020B0502040204020203" pitchFamily="34" charset="0"/>
              <a:cs typeface="Segoe UI" panose="020B0502040204020203" pitchFamily="34" charset="0"/>
            </a:endParaRPr>
          </a:p>
          <a:p>
            <a:endParaRPr lang="en-US" sz="2000"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r>
              <a:rPr lang="en-US" dirty="0">
                <a:solidFill>
                  <a:schemeClr val="bg1"/>
                </a:solidFill>
                <a:latin typeface="Segoe UI" panose="020B0502040204020203" pitchFamily="34" charset="0"/>
                <a:cs typeface="Segoe UI" panose="020B0502040204020203" pitchFamily="34" charset="0"/>
              </a:rPr>
              <a:t> </a:t>
            </a:r>
          </a:p>
        </p:txBody>
      </p:sp>
      <p:sp>
        <p:nvSpPr>
          <p:cNvPr id="4" name="TextBox 3">
            <a:extLst>
              <a:ext uri="{FF2B5EF4-FFF2-40B4-BE49-F238E27FC236}">
                <a16:creationId xmlns:a16="http://schemas.microsoft.com/office/drawing/2014/main" id="{BA18C7F1-3A38-F096-2AFE-B5CEEA62E5AD}"/>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
        <p:nvSpPr>
          <p:cNvPr id="5" name="TextBox 4">
            <a:extLst>
              <a:ext uri="{FF2B5EF4-FFF2-40B4-BE49-F238E27FC236}">
                <a16:creationId xmlns:a16="http://schemas.microsoft.com/office/drawing/2014/main" id="{F0EC3455-16AE-9671-E0DA-1738C228A6C0}"/>
              </a:ext>
            </a:extLst>
          </p:cNvPr>
          <p:cNvSpPr txBox="1"/>
          <p:nvPr/>
        </p:nvSpPr>
        <p:spPr>
          <a:xfrm>
            <a:off x="630091" y="1536807"/>
            <a:ext cx="10765331" cy="2246769"/>
          </a:xfrm>
          <a:prstGeom prst="rect">
            <a:avLst/>
          </a:prstGeom>
          <a:noFill/>
        </p:spPr>
        <p:txBody>
          <a:bodyPr wrap="square">
            <a:spAutoFit/>
          </a:bodyPr>
          <a:lstStyle/>
          <a:p>
            <a:r>
              <a:rPr lang="en-US" sz="2000" b="0" i="0" dirty="0">
                <a:solidFill>
                  <a:schemeClr val="bg1"/>
                </a:solidFill>
                <a:effectLst/>
                <a:latin typeface="Segoe UI" panose="020B0502040204020203" pitchFamily="34" charset="0"/>
                <a:cs typeface="Segoe UI" panose="020B0502040204020203" pitchFamily="34" charset="0"/>
              </a:rPr>
              <a:t>Ratings reflect each Contract Holder’s performance over a rolling three‑month period, with monthly evaluations. Infractions cause a one‑color downgrade. If a Contract Holder at a lower rating resolves the issue and has no further problems for three months, the rating moves up one color and continues improving monthly until returning to Excellent, as long as no new issues occur</a:t>
            </a:r>
          </a:p>
          <a:p>
            <a:endParaRPr lang="en-US" sz="2000" dirty="0">
              <a:solidFill>
                <a:schemeClr val="bg1"/>
              </a:solidFill>
              <a:latin typeface="Segoe UI" panose="020B0502040204020203" pitchFamily="34" charset="0"/>
              <a:cs typeface="Segoe UI" panose="020B0502040204020203" pitchFamily="34" charset="0"/>
            </a:endParaRPr>
          </a:p>
          <a:p>
            <a:r>
              <a:rPr lang="en-US" sz="2000" dirty="0">
                <a:solidFill>
                  <a:schemeClr val="bg1"/>
                </a:solidFill>
                <a:latin typeface="Segoe UI" panose="020B0502040204020203" pitchFamily="34" charset="0"/>
                <a:cs typeface="Segoe UI" panose="020B0502040204020203" pitchFamily="34" charset="0"/>
              </a:rPr>
              <a:t>Example: </a:t>
            </a:r>
            <a:endParaRPr lang="en-US" dirty="0">
              <a:solidFill>
                <a:schemeClr val="bg1"/>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FF9FADE8-6401-B943-C8E1-AD203B75410B}"/>
              </a:ext>
            </a:extLst>
          </p:cNvPr>
          <p:cNvSpPr txBox="1"/>
          <p:nvPr/>
        </p:nvSpPr>
        <p:spPr>
          <a:xfrm>
            <a:off x="1725707" y="3783576"/>
            <a:ext cx="7991394" cy="2308324"/>
          </a:xfrm>
          <a:prstGeom prst="rect">
            <a:avLst/>
          </a:prstGeom>
          <a:noFill/>
        </p:spPr>
        <p:txBody>
          <a:bodyPr wrap="square">
            <a:spAutoFit/>
          </a:bodyPr>
          <a:lstStyle/>
          <a:p>
            <a:r>
              <a:rPr lang="en-US" dirty="0">
                <a:solidFill>
                  <a:schemeClr val="bg1"/>
                </a:solidFill>
                <a:latin typeface="Segoe UI" panose="020B0502040204020203" pitchFamily="34" charset="0"/>
                <a:cs typeface="Segoe UI" panose="020B0502040204020203" pitchFamily="34" charset="0"/>
              </a:rPr>
              <a:t>Date of Incident: May 20, 2025 </a:t>
            </a:r>
          </a:p>
          <a:p>
            <a:r>
              <a:rPr lang="en-US" dirty="0">
                <a:solidFill>
                  <a:schemeClr val="bg1"/>
                </a:solidFill>
                <a:latin typeface="Segoe UI" panose="020B0502040204020203" pitchFamily="34" charset="0"/>
                <a:cs typeface="Segoe UI" panose="020B0502040204020203" pitchFamily="34" charset="0"/>
              </a:rPr>
              <a:t>Red Downgrade: May 20, 2025 </a:t>
            </a:r>
          </a:p>
          <a:p>
            <a:r>
              <a:rPr lang="en-US" sz="1600" i="1" dirty="0">
                <a:solidFill>
                  <a:schemeClr val="bg1"/>
                </a:solidFill>
                <a:latin typeface="Segoe UI" panose="020B0502040204020203" pitchFamily="34" charset="0"/>
                <a:cs typeface="Segoe UI" panose="020B0502040204020203" pitchFamily="34" charset="0"/>
              </a:rPr>
              <a:t>	If no other infractions occur from date of latest incident which resulted in 	color downgrade the upgrade schedule will be as follows: </a:t>
            </a:r>
          </a:p>
          <a:p>
            <a:r>
              <a:rPr lang="en-US" dirty="0">
                <a:solidFill>
                  <a:schemeClr val="bg1"/>
                </a:solidFill>
                <a:latin typeface="Segoe UI" panose="020B0502040204020203" pitchFamily="34" charset="0"/>
                <a:cs typeface="Segoe UI" panose="020B0502040204020203" pitchFamily="34" charset="0"/>
              </a:rPr>
              <a:t>Orange Upgrade: August 20, 2025 </a:t>
            </a:r>
          </a:p>
          <a:p>
            <a:r>
              <a:rPr lang="en-US" dirty="0">
                <a:solidFill>
                  <a:schemeClr val="bg1"/>
                </a:solidFill>
                <a:latin typeface="Segoe UI" panose="020B0502040204020203" pitchFamily="34" charset="0"/>
                <a:cs typeface="Segoe UI" panose="020B0502040204020203" pitchFamily="34" charset="0"/>
              </a:rPr>
              <a:t>Yellow Upgrade: September 20, 2025 </a:t>
            </a:r>
          </a:p>
          <a:p>
            <a:r>
              <a:rPr lang="en-US" dirty="0">
                <a:solidFill>
                  <a:schemeClr val="bg1"/>
                </a:solidFill>
                <a:latin typeface="Segoe UI" panose="020B0502040204020203" pitchFamily="34" charset="0"/>
                <a:cs typeface="Segoe UI" panose="020B0502040204020203" pitchFamily="34" charset="0"/>
              </a:rPr>
              <a:t>Green Upgrade: October 20, 2025 </a:t>
            </a:r>
          </a:p>
          <a:p>
            <a:r>
              <a:rPr lang="en-US" dirty="0">
                <a:solidFill>
                  <a:schemeClr val="bg1"/>
                </a:solidFill>
                <a:latin typeface="Segoe UI" panose="020B0502040204020203" pitchFamily="34" charset="0"/>
                <a:cs typeface="Segoe UI" panose="020B0502040204020203" pitchFamily="34" charset="0"/>
              </a:rPr>
              <a:t>Blue Upgrade: November 20, 2025</a:t>
            </a:r>
          </a:p>
        </p:txBody>
      </p:sp>
    </p:spTree>
    <p:extLst>
      <p:ext uri="{BB962C8B-B14F-4D97-AF65-F5344CB8AC3E}">
        <p14:creationId xmlns:p14="http://schemas.microsoft.com/office/powerpoint/2010/main" val="3807010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Special CLINs</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1323439"/>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rPr>
              <a:t>Review of Special CLINs </a:t>
            </a:r>
            <a:r>
              <a:rPr lang="en-US" sz="2400" b="1" dirty="0">
                <a:solidFill>
                  <a:srgbClr val="FFC000"/>
                </a:solidFill>
                <a:latin typeface="Segoe UI" panose="020B0502040204020203" pitchFamily="34" charset="0"/>
                <a:cs typeface="Segoe UI" panose="020B0502040204020203" pitchFamily="34" charset="0"/>
              </a:rPr>
              <a:t>(August 10</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24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 </a:t>
            </a: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9FA4E-1661-6634-B22F-31D235A9888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95284FD-DF39-CBF1-25DD-2B63FCBE98B3}"/>
              </a:ext>
            </a:extLst>
          </p:cNvPr>
          <p:cNvSpPr txBox="1"/>
          <p:nvPr/>
        </p:nvSpPr>
        <p:spPr>
          <a:xfrm>
            <a:off x="3030112" y="303549"/>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Types of Special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9B62B746-5732-60E1-252D-17B0B10C2A75}"/>
              </a:ext>
            </a:extLst>
          </p:cNvPr>
          <p:cNvSpPr txBox="1"/>
          <p:nvPr/>
        </p:nvSpPr>
        <p:spPr>
          <a:xfrm>
            <a:off x="334851" y="495123"/>
            <a:ext cx="10889276" cy="270843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There are two types of Special Variably Priced CLINs on NASA SEWP</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Be Quoted (TBQ) CLINs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‘Z’ CLINs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F1975B39-F7AD-34E3-3FAC-BFF0859A20E3}"/>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
        <p:nvSpPr>
          <p:cNvPr id="2" name="TextBox 1">
            <a:extLst>
              <a:ext uri="{FF2B5EF4-FFF2-40B4-BE49-F238E27FC236}">
                <a16:creationId xmlns:a16="http://schemas.microsoft.com/office/drawing/2014/main" id="{5972A8C3-21BE-75AD-2AD7-B9AC15B37CCC}"/>
              </a:ext>
            </a:extLst>
          </p:cNvPr>
          <p:cNvSpPr txBox="1"/>
          <p:nvPr/>
        </p:nvSpPr>
        <p:spPr>
          <a:xfrm>
            <a:off x="334851" y="2498202"/>
            <a:ext cx="11687577" cy="42165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What is a TBQ CLIN on NASA SEWP?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To Be Quoted (TBQ) Contract Line Items (CLINS) represent variably priced IT solutions. TBQs can be utilized when a Contract Holder wants to show availability but cannot provide pricing without configuration requirements or customer specific information (such as configurable systems or maintenance).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In order to provide a quote to a customer the Contract holder will have to submit a TR containing a TBQ child CLIN for each instance where this solution would be quoted.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Any IT solutions that have a set price should not be a TBQ CLIN.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974678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473A6-C308-1513-850A-17DB9C3EA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1FFEF8-B31A-1E0F-95A3-06929817712F}"/>
              </a:ext>
            </a:extLst>
          </p:cNvPr>
          <p:cNvSpPr txBox="1"/>
          <p:nvPr/>
        </p:nvSpPr>
        <p:spPr>
          <a:xfrm>
            <a:off x="3017234" y="277791"/>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Types of Special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77912435-A19F-DDA3-109E-AEB704712AAB}"/>
              </a:ext>
            </a:extLst>
          </p:cNvPr>
          <p:cNvSpPr txBox="1"/>
          <p:nvPr/>
        </p:nvSpPr>
        <p:spPr>
          <a:xfrm>
            <a:off x="424627" y="1036037"/>
            <a:ext cx="10889276" cy="57554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What are Z CLINs on NASA SEWP?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 ‘Z CLIN’ is a CLIN that can be used repeatedly at different prices on multiple different Requests and Orders.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There are 8 different Z CLINs: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Credit-Z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Governmental-Z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Delivery-Z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Travel-Z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Purchase Card-Z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ODC-Z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Overhead-Z</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Generaladmin-Z</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8B104966-B0E3-3DBF-FB65-753F1B510A2B}"/>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Tree>
    <p:extLst>
      <p:ext uri="{BB962C8B-B14F-4D97-AF65-F5344CB8AC3E}">
        <p14:creationId xmlns:p14="http://schemas.microsoft.com/office/powerpoint/2010/main" val="2954576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70278-68F9-CB2F-C4DB-04E7F3B5ED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EC0C73-4617-7EC0-2228-0F4F8EE5CE4D}"/>
              </a:ext>
            </a:extLst>
          </p:cNvPr>
          <p:cNvSpPr txBox="1"/>
          <p:nvPr/>
        </p:nvSpPr>
        <p:spPr>
          <a:xfrm>
            <a:off x="3017234" y="277791"/>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Z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A9C8967B-03C2-42F8-D958-F44A103A2B24}"/>
              </a:ext>
            </a:extLst>
          </p:cNvPr>
          <p:cNvSpPr txBox="1"/>
          <p:nvPr/>
        </p:nvSpPr>
        <p:spPr>
          <a:xfrm>
            <a:off x="424627" y="1289953"/>
            <a:ext cx="10889276"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All the Z CLINs and their descriptions will be added to the Contract for each Contract Holder to cover non-product line items which have a varying price associated with them.</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When utilizing these CLINs the quote must clearly state the dollar amount and fully describe the specific use of the CLIN for the given quote.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 if using Delivery-Z, your quote must include the reason special shipping charges are being added, e.g., the location, weight of the product, special shipping guidelines from the customer.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C39B5E26-DE2A-97A5-79D5-A035AC67FCF0}"/>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Tree>
    <p:extLst>
      <p:ext uri="{BB962C8B-B14F-4D97-AF65-F5344CB8AC3E}">
        <p14:creationId xmlns:p14="http://schemas.microsoft.com/office/powerpoint/2010/main" val="1973476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E3618-B4BD-9E30-51EA-87CA17D878B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90436B7-33C4-B49E-C5B2-659EFE463699}"/>
              </a:ext>
            </a:extLst>
          </p:cNvPr>
          <p:cNvSpPr txBox="1"/>
          <p:nvPr/>
        </p:nvSpPr>
        <p:spPr>
          <a:xfrm>
            <a:off x="3017234" y="277791"/>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Types of Z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D20F775F-F759-F911-0288-BE381C65E866}"/>
              </a:ext>
            </a:extLst>
          </p:cNvPr>
          <p:cNvSpPr txBox="1"/>
          <p:nvPr/>
        </p:nvSpPr>
        <p:spPr>
          <a:xfrm>
            <a:off x="424627" y="1136064"/>
            <a:ext cx="10889276" cy="45858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Credit-Z: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Credit Discount. Any credits such as trade-ins. This must always be quoted as a negative dollar amount and is the only contract line item that can be quoted as a negative amount.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Travel-Z: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Travel expenses based on the current Government rates for per diem and transportation. Any other travel cost related to an order fulfillment e.g., installation, shall be negotiated on a per order basis. Travel will be reimbursed at actual cost in accordance with the limitations set forth in FAR 31.205-46. Profit shall not be applied to travel costs. Contractors may apply indirect costs to travel in accordance with the Contractor’s usual accounting practices consistent with FAR 31.2.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ADCC2A12-D3D0-BB95-77E5-2CDCBB5A4E4A}"/>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Tree>
    <p:extLst>
      <p:ext uri="{BB962C8B-B14F-4D97-AF65-F5344CB8AC3E}">
        <p14:creationId xmlns:p14="http://schemas.microsoft.com/office/powerpoint/2010/main" val="1990185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87CD6-2461-8611-AF73-B42BA83B0A2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BC438F-84E5-C328-66FC-64CE846EC766}"/>
              </a:ext>
            </a:extLst>
          </p:cNvPr>
          <p:cNvSpPr txBox="1"/>
          <p:nvPr/>
        </p:nvSpPr>
        <p:spPr>
          <a:xfrm>
            <a:off x="3017234" y="277791"/>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Types of Z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253E130E-336C-3FAD-5EAE-AB5FD0BB7C4C}"/>
              </a:ext>
            </a:extLst>
          </p:cNvPr>
          <p:cNvSpPr txBox="1"/>
          <p:nvPr/>
        </p:nvSpPr>
        <p:spPr>
          <a:xfrm>
            <a:off x="424627" y="1147952"/>
            <a:ext cx="10889276" cy="58169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Delivery-Z: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Any specialized delivery requirements such as OCONUS delivery; expedited delivery; specialized handling; etc. CLINs should include the cost of regular shipping fees. Please see Section A.1.29 of your SEWP contract for additional information.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Governmental-Z: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External Government imposed fees such as California Waste fee, tariffs, etc. Additional costs imposed by a Governmental entity not directly specific to the SEWP contracts. Detailed description must be included on the quote. Supporting documentation may be requested by the ordering agency as the ordering agency will assess the impact of the tax laws of its jurisdiction.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Purchase Card-Z: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for Government payment using a Government Purchase Card or similar authorized credit card. Use of this CLIN must follow the requirements in A.1.43 GOVERNMENT PURCHASE CARD.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727BB868-CB91-EC95-AC9E-352116F4E566}"/>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Tree>
    <p:extLst>
      <p:ext uri="{BB962C8B-B14F-4D97-AF65-F5344CB8AC3E}">
        <p14:creationId xmlns:p14="http://schemas.microsoft.com/office/powerpoint/2010/main" val="2189730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A31E5-80C8-FD0A-6EB6-0335C481C0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096CCBC-C96A-1EF1-B7FA-BB9812B1E1CE}"/>
              </a:ext>
            </a:extLst>
          </p:cNvPr>
          <p:cNvSpPr txBox="1"/>
          <p:nvPr/>
        </p:nvSpPr>
        <p:spPr>
          <a:xfrm>
            <a:off x="3017234" y="277791"/>
            <a:ext cx="75906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Types of Z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47F593FB-EA69-B246-A699-5D95911082B8}"/>
              </a:ext>
            </a:extLst>
          </p:cNvPr>
          <p:cNvSpPr txBox="1"/>
          <p:nvPr/>
        </p:nvSpPr>
        <p:spPr>
          <a:xfrm>
            <a:off x="380177" y="1136064"/>
            <a:ext cx="10889276"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ODC-Z:</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Other Direct Cost. Supporting documentation may be requested.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Overhead-Z</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Expenses directly related to the management of an order’s award. Supporting documentation may be requested.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GENERALADMIN-Z</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Expenses incurred in the day-to-day operations of a business. Supporting documentation may be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F1C8015E-3D2E-6F03-188C-F9A86B89E891}"/>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Special CLINs</a:t>
            </a:r>
          </a:p>
        </p:txBody>
      </p:sp>
    </p:spTree>
    <p:extLst>
      <p:ext uri="{BB962C8B-B14F-4D97-AF65-F5344CB8AC3E}">
        <p14:creationId xmlns:p14="http://schemas.microsoft.com/office/powerpoint/2010/main" val="306957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Program Performance</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FFC000"/>
                </a:solidFill>
                <a:latin typeface="Segoe UI" panose="020B0502040204020203" pitchFamily="34" charset="0"/>
                <a:cs typeface="Segoe UI" panose="020B0502040204020203" pitchFamily="34" charset="0"/>
              </a:rPr>
              <a:t>Performance Overview </a:t>
            </a:r>
            <a:r>
              <a:rPr lang="en-US" sz="2400" b="1" dirty="0">
                <a:solidFill>
                  <a:srgbClr val="FFC000"/>
                </a:solidFill>
                <a:latin typeface="Segoe UI" panose="020B0502040204020203" pitchFamily="34" charset="0"/>
                <a:cs typeface="Segoe UI" panose="020B0502040204020203" pitchFamily="34" charset="0"/>
              </a:rPr>
              <a:t>(August 10</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923657"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Credit Card Guidelines</a:t>
            </a:r>
          </a:p>
        </p:txBody>
      </p:sp>
      <p:sp>
        <p:nvSpPr>
          <p:cNvPr id="2" name="TextBox 1">
            <a:extLst>
              <a:ext uri="{FF2B5EF4-FFF2-40B4-BE49-F238E27FC236}">
                <a16:creationId xmlns:a16="http://schemas.microsoft.com/office/drawing/2014/main" id="{A1EB7128-881A-5B92-6999-2C59A78DB9E4}"/>
              </a:ext>
            </a:extLst>
          </p:cNvPr>
          <p:cNvSpPr txBox="1"/>
          <p:nvPr/>
        </p:nvSpPr>
        <p:spPr>
          <a:xfrm>
            <a:off x="722497"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Review of Credit Card Guidelines </a:t>
            </a:r>
            <a:r>
              <a:rPr lang="en-US" sz="2400" b="1" dirty="0">
                <a:solidFill>
                  <a:srgbClr val="FFC000"/>
                </a:solidFill>
                <a:latin typeface="Segoe UI" panose="020B0502040204020203" pitchFamily="34" charset="0"/>
                <a:cs typeface="Segoe UI" panose="020B0502040204020203" pitchFamily="34" charset="0"/>
              </a:rPr>
              <a:t>(August 10</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r>
              <a:rPr kumimoji="0" lang="en-US" sz="24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 </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473A6-C308-1513-850A-17DB9C3EA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1FFEF8-B31A-1E0F-95A3-06929817712F}"/>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Credit Card Guidelines</a:t>
            </a:r>
          </a:p>
        </p:txBody>
      </p:sp>
      <p:sp>
        <p:nvSpPr>
          <p:cNvPr id="6" name="TextBox 5">
            <a:extLst>
              <a:ext uri="{FF2B5EF4-FFF2-40B4-BE49-F238E27FC236}">
                <a16:creationId xmlns:a16="http://schemas.microsoft.com/office/drawing/2014/main" id="{77912435-A19F-DDA3-109E-AEB704712AAB}"/>
              </a:ext>
            </a:extLst>
          </p:cNvPr>
          <p:cNvSpPr txBox="1"/>
          <p:nvPr/>
        </p:nvSpPr>
        <p:spPr>
          <a:xfrm>
            <a:off x="250761" y="600956"/>
            <a:ext cx="10889276"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must accept payment via EFT and Government Purchase card or other Agency approved credit card payment regardless of the order size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a credit card surcharge is applicable, the quote must clearly state such, including the amount to be charged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credit card surcharge is to be quoted using the PURCHASECARD-Z CLIN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the quote did not specify the surcharge, the surcharge cannot be added after the quote is submitted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Purchase card surcharges are regulated by the appropriate State authority</a:t>
            </a:r>
          </a:p>
        </p:txBody>
      </p:sp>
      <p:sp>
        <p:nvSpPr>
          <p:cNvPr id="4" name="TextBox 3">
            <a:extLst>
              <a:ext uri="{FF2B5EF4-FFF2-40B4-BE49-F238E27FC236}">
                <a16:creationId xmlns:a16="http://schemas.microsoft.com/office/drawing/2014/main" id="{8B104966-B0E3-3DBF-FB65-753F1B510A2B}"/>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Credit Card Guidelines </a:t>
            </a:r>
          </a:p>
        </p:txBody>
      </p:sp>
    </p:spTree>
    <p:extLst>
      <p:ext uri="{BB962C8B-B14F-4D97-AF65-F5344CB8AC3E}">
        <p14:creationId xmlns:p14="http://schemas.microsoft.com/office/powerpoint/2010/main" val="2956885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70278-68F9-CB2F-C4DB-04E7F3B5ED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EC0C73-4617-7EC0-2228-0F4F8EE5CE4D}"/>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Credit Card Guidelines</a:t>
            </a:r>
          </a:p>
        </p:txBody>
      </p:sp>
      <p:sp>
        <p:nvSpPr>
          <p:cNvPr id="6" name="TextBox 5">
            <a:extLst>
              <a:ext uri="{FF2B5EF4-FFF2-40B4-BE49-F238E27FC236}">
                <a16:creationId xmlns:a16="http://schemas.microsoft.com/office/drawing/2014/main" id="{A9C8967B-03C2-42F8-D958-F44A103A2B24}"/>
              </a:ext>
            </a:extLst>
          </p:cNvPr>
          <p:cNvSpPr txBox="1"/>
          <p:nvPr/>
        </p:nvSpPr>
        <p:spPr>
          <a:xfrm>
            <a:off x="212126" y="1133356"/>
            <a:ext cx="10889276"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following limitations apply to imposed credit card surcharges: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surcharge amount is limited to the specific and negotiated acceptance rate of a contract holder and the networks; meaning, that contract holder is not allowed to profit from choosing to assess surcharges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 example, if a contract holder’s negotiated acceptance rate with VISA and MasterCard is 3%, the contract holder is allowed to impose a surcharge of no more than 3% of the total transaction value. Please note that the total surcharge rate a contract holder can impose cannot exceed 4% in any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are prohibited from imposing different surcharge amounts for different networks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 example, a contract holder cannot impose a 3% surcharge for a VISA or MasterCard network product and a 2% surcharge for a non-VISA or MasterCard network product. In this example, the contract holder would only be able to add a surcharge of up to 2% for all charge cards and credit cards accepted. Please note you are allowed to quote lower than the percentage you set, but not above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must provide the SEWP Program Office with their surcharge percentage which will then be posted on the SEWP Website, your percentage fee is required in order to become active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C39B5E26-DE2A-97A5-79D5-A035AC67FCF0}"/>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Credit Card Guidelines </a:t>
            </a:r>
          </a:p>
        </p:txBody>
      </p:sp>
    </p:spTree>
    <p:extLst>
      <p:ext uri="{BB962C8B-B14F-4D97-AF65-F5344CB8AC3E}">
        <p14:creationId xmlns:p14="http://schemas.microsoft.com/office/powerpoint/2010/main" val="1997984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93B5A-A4A5-FF67-8259-666A5A9F43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043CA38-F083-86F8-EF31-912272C05E05}"/>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Credit Card Guidelines</a:t>
            </a:r>
          </a:p>
        </p:txBody>
      </p:sp>
      <p:sp>
        <p:nvSpPr>
          <p:cNvPr id="6" name="TextBox 5">
            <a:extLst>
              <a:ext uri="{FF2B5EF4-FFF2-40B4-BE49-F238E27FC236}">
                <a16:creationId xmlns:a16="http://schemas.microsoft.com/office/drawing/2014/main" id="{4C2D5C10-8632-3968-9498-05FB3623D213}"/>
              </a:ext>
            </a:extLst>
          </p:cNvPr>
          <p:cNvSpPr txBox="1"/>
          <p:nvPr/>
        </p:nvSpPr>
        <p:spPr>
          <a:xfrm>
            <a:off x="212126" y="1133356"/>
            <a:ext cx="10889276" cy="452431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Instructions on how to set a dedicated Credit Card Point of Contact (POC) will be sent out at some point during the on-boarding process</a:t>
            </a:r>
            <a:endParaRPr kumimoji="0" lang="en-US" sz="2400" b="0" i="0" u="none" strike="noStrike" kern="1200" cap="none" spc="0" normalizeH="0" baseline="0" noProof="0" dirty="0">
              <a:ln>
                <a:noFill/>
              </a:ln>
              <a:solidFill>
                <a:srgbClr val="00206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You will have to provide the person’s first name, last name, email address and awarded prime company name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person will be included in all emails sent to the Credit Card POCs via a Distro email (sewp6-creditcard@lists.nasa.gov). These emails will include emails from Federal Customer’s requesting quotes for a Credit Card Purchase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D039E203-A656-417E-30F8-3F9A9603258C}"/>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Review of Credit Card Guidelines </a:t>
            </a:r>
          </a:p>
        </p:txBody>
      </p:sp>
    </p:spTree>
    <p:extLst>
      <p:ext uri="{BB962C8B-B14F-4D97-AF65-F5344CB8AC3E}">
        <p14:creationId xmlns:p14="http://schemas.microsoft.com/office/powerpoint/2010/main" val="4128271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67926" y="2228670"/>
            <a:ext cx="97841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SEWP Database </a:t>
            </a:r>
            <a:endPar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
        <p:nvSpPr>
          <p:cNvPr id="3" name="TextBox 2">
            <a:extLst>
              <a:ext uri="{FF2B5EF4-FFF2-40B4-BE49-F238E27FC236}">
                <a16:creationId xmlns:a16="http://schemas.microsoft.com/office/drawing/2014/main" id="{82844117-FF92-709A-8CB3-F809D8CF80A1}"/>
              </a:ext>
            </a:extLst>
          </p:cNvPr>
          <p:cNvSpPr txBox="1"/>
          <p:nvPr/>
        </p:nvSpPr>
        <p:spPr>
          <a:xfrm>
            <a:off x="1027298" y="5319235"/>
            <a:ext cx="11561523" cy="1323439"/>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rPr>
              <a:t>Database Overview </a:t>
            </a:r>
            <a:r>
              <a:rPr lang="en-US" sz="2400" b="1">
                <a:solidFill>
                  <a:srgbClr val="FFC000"/>
                </a:solidFill>
                <a:latin typeface="Segoe UI" panose="020B0502040204020203" pitchFamily="34" charset="0"/>
                <a:cs typeface="Segoe UI" panose="020B0502040204020203" pitchFamily="34" charset="0"/>
              </a:rPr>
              <a:t>(August 11</a:t>
            </a:r>
            <a:r>
              <a:rPr lang="en-US" sz="2400" b="1" baseline="3000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24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2DE95C-E127-55AE-9F8E-6C9CC43988EF}"/>
              </a:ext>
            </a:extLst>
          </p:cNvPr>
          <p:cNvSpPr txBox="1"/>
          <p:nvPr/>
        </p:nvSpPr>
        <p:spPr>
          <a:xfrm>
            <a:off x="1526802" y="2104697"/>
            <a:ext cx="869696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66B8"/>
                </a:solidFill>
                <a:effectLst/>
                <a:uLnTx/>
                <a:uFillTx/>
                <a:latin typeface="Arial"/>
                <a:ea typeface="+mn-ea"/>
                <a:cs typeface="+mn-cs"/>
              </a:rPr>
              <a:t>A.4.1. S</a:t>
            </a:r>
            <a:r>
              <a:rPr kumimoji="0" lang="en-US" sz="1800" b="0" i="0" u="none" strike="noStrike" kern="1200" cap="none" spc="0" normalizeH="0" baseline="0" noProof="0" dirty="0">
                <a:ln>
                  <a:noFill/>
                </a:ln>
                <a:solidFill>
                  <a:srgbClr val="000000"/>
                </a:solidFill>
                <a:effectLst/>
                <a:uLnTx/>
                <a:uFillTx/>
                <a:latin typeface="Arial"/>
                <a:ea typeface="+mn-ea"/>
                <a:cs typeface="+mn-cs"/>
              </a:rPr>
              <a:t>EWP PMO Management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The SEWP PMO will maintain a database containing all information relevant to order and contract monitoring.  The SEWP database will be the official repository for pricing exhibits, electronic reports, summaries of orders, and other contract-related information. The SEWP PMO will validate orders to ensure orders are from a federal agency or authorized federal contractor and that the orders include a valid contract number, a signature and date, and a total dollar amount. </a:t>
            </a:r>
          </a:p>
        </p:txBody>
      </p:sp>
      <p:sp>
        <p:nvSpPr>
          <p:cNvPr id="5" name="TextBox 4">
            <a:extLst>
              <a:ext uri="{FF2B5EF4-FFF2-40B4-BE49-F238E27FC236}">
                <a16:creationId xmlns:a16="http://schemas.microsoft.com/office/drawing/2014/main" id="{01EF85B4-CA9F-99BC-10C4-0FC77C55B3D3}"/>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Database of Record</a:t>
            </a:r>
          </a:p>
        </p:txBody>
      </p:sp>
    </p:spTree>
    <p:extLst>
      <p:ext uri="{BB962C8B-B14F-4D97-AF65-F5344CB8AC3E}">
        <p14:creationId xmlns:p14="http://schemas.microsoft.com/office/powerpoint/2010/main" val="4233825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83EB824-F9D3-21D2-6995-C0A1D940EF83}"/>
              </a:ext>
            </a:extLst>
          </p:cNvPr>
          <p:cNvGraphicFramePr>
            <a:graphicFrameLocks noGrp="1"/>
          </p:cNvGraphicFramePr>
          <p:nvPr/>
        </p:nvGraphicFramePr>
        <p:xfrm>
          <a:off x="1839686" y="1480457"/>
          <a:ext cx="9056914" cy="4571892"/>
        </p:xfrm>
        <a:graphic>
          <a:graphicData uri="http://schemas.openxmlformats.org/drawingml/2006/table">
            <a:tbl>
              <a:tblPr>
                <a:tableStyleId>{5C22544A-7EE6-4342-B048-85BDC9FD1C3A}</a:tableStyleId>
              </a:tblPr>
              <a:tblGrid>
                <a:gridCol w="2899998">
                  <a:extLst>
                    <a:ext uri="{9D8B030D-6E8A-4147-A177-3AD203B41FA5}">
                      <a16:colId xmlns:a16="http://schemas.microsoft.com/office/drawing/2014/main" val="2714606620"/>
                    </a:ext>
                  </a:extLst>
                </a:gridCol>
                <a:gridCol w="3078458">
                  <a:extLst>
                    <a:ext uri="{9D8B030D-6E8A-4147-A177-3AD203B41FA5}">
                      <a16:colId xmlns:a16="http://schemas.microsoft.com/office/drawing/2014/main" val="2148240488"/>
                    </a:ext>
                  </a:extLst>
                </a:gridCol>
                <a:gridCol w="3078458">
                  <a:extLst>
                    <a:ext uri="{9D8B030D-6E8A-4147-A177-3AD203B41FA5}">
                      <a16:colId xmlns:a16="http://schemas.microsoft.com/office/drawing/2014/main" val="1068778358"/>
                    </a:ext>
                  </a:extLst>
                </a:gridCol>
              </a:tblGrid>
              <a:tr h="534890">
                <a:tc>
                  <a:txBody>
                    <a:bodyPr/>
                    <a:lstStyle/>
                    <a:p>
                      <a:pPr algn="l" fontAlgn="b">
                        <a:buNone/>
                      </a:pPr>
                      <a:r>
                        <a:rPr lang="en-US" sz="1800" u="none" strike="noStrike">
                          <a:solidFill>
                            <a:schemeClr val="bg1"/>
                          </a:solidFill>
                          <a:effectLst/>
                        </a:rPr>
                        <a:t>Contract Number</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Agency</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Customer User Data</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75851369"/>
                  </a:ext>
                </a:extLst>
              </a:tr>
              <a:tr h="534890">
                <a:tc>
                  <a:txBody>
                    <a:bodyPr/>
                    <a:lstStyle/>
                    <a:p>
                      <a:pPr algn="l" fontAlgn="b">
                        <a:buNone/>
                      </a:pPr>
                      <a:r>
                        <a:rPr lang="en-US" sz="1800" u="none" strike="noStrike">
                          <a:solidFill>
                            <a:schemeClr val="bg1"/>
                          </a:solidFill>
                          <a:effectLst/>
                        </a:rPr>
                        <a:t>Contractor Name</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Organization</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Task/Delivery Order Number</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34614096"/>
                  </a:ext>
                </a:extLst>
              </a:tr>
              <a:tr h="534890">
                <a:tc>
                  <a:txBody>
                    <a:bodyPr/>
                    <a:lstStyle/>
                    <a:p>
                      <a:pPr algn="l" fontAlgn="b">
                        <a:buNone/>
                      </a:pPr>
                      <a:r>
                        <a:rPr lang="en-US" sz="1800" u="none" strike="noStrike">
                          <a:solidFill>
                            <a:schemeClr val="bg1"/>
                          </a:solidFill>
                          <a:effectLst/>
                        </a:rPr>
                        <a:t>NAICs Codes</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Shipt to Location</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SEWP Control Number(SCN)</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48701747"/>
                  </a:ext>
                </a:extLst>
              </a:tr>
              <a:tr h="798672">
                <a:tc>
                  <a:txBody>
                    <a:bodyPr/>
                    <a:lstStyle/>
                    <a:p>
                      <a:pPr algn="l" fontAlgn="b">
                        <a:buNone/>
                      </a:pPr>
                      <a:r>
                        <a:rPr lang="en-US" sz="1800" u="none" strike="noStrike">
                          <a:solidFill>
                            <a:schemeClr val="bg1"/>
                          </a:solidFill>
                          <a:effectLst/>
                        </a:rPr>
                        <a:t>Business Size/Designation</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Order Price</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Awardee</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654195654"/>
                  </a:ext>
                </a:extLst>
              </a:tr>
              <a:tr h="271109">
                <a:tc>
                  <a:txBody>
                    <a:bodyPr/>
                    <a:lstStyle/>
                    <a:p>
                      <a:pPr algn="l" fontAlgn="b">
                        <a:buNone/>
                      </a:pPr>
                      <a:r>
                        <a:rPr lang="en-US" sz="1800" u="none" strike="noStrike">
                          <a:solidFill>
                            <a:schemeClr val="bg1"/>
                          </a:solidFill>
                          <a:effectLst/>
                        </a:rPr>
                        <a:t>Provider </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CLIN Description</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Order Totals</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36877670"/>
                  </a:ext>
                </a:extLst>
              </a:tr>
              <a:tr h="534890">
                <a:tc>
                  <a:txBody>
                    <a:bodyPr/>
                    <a:lstStyle/>
                    <a:p>
                      <a:pPr algn="l" fontAlgn="b">
                        <a:buNone/>
                      </a:pPr>
                      <a:r>
                        <a:rPr lang="en-US" sz="1800" u="none" strike="noStrike">
                          <a:solidFill>
                            <a:schemeClr val="bg1"/>
                          </a:solidFill>
                          <a:effectLst/>
                        </a:rPr>
                        <a:t>Provider Address</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CLIN Quantity </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dirty="0">
                          <a:solidFill>
                            <a:schemeClr val="bg1"/>
                          </a:solidFill>
                          <a:effectLst/>
                        </a:rPr>
                        <a:t>Savings</a:t>
                      </a:r>
                      <a:endParaRPr lang="en-US" sz="1800" b="0" i="0" u="none" strike="noStrike" dirty="0">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387371769"/>
                  </a:ext>
                </a:extLst>
              </a:tr>
              <a:tr h="534890">
                <a:tc>
                  <a:txBody>
                    <a:bodyPr/>
                    <a:lstStyle/>
                    <a:p>
                      <a:pPr algn="l" fontAlgn="b">
                        <a:buNone/>
                      </a:pPr>
                      <a:r>
                        <a:rPr lang="en-US" sz="1800" u="none" strike="noStrike">
                          <a:solidFill>
                            <a:schemeClr val="bg1"/>
                          </a:solidFill>
                          <a:effectLst/>
                        </a:rPr>
                        <a:t>Provider Website</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dirty="0">
                          <a:solidFill>
                            <a:schemeClr val="bg1"/>
                          </a:solidFill>
                          <a:effectLst/>
                        </a:rPr>
                        <a:t>Model</a:t>
                      </a:r>
                      <a:endParaRPr lang="en-US" sz="1800" b="0" i="0" u="none" strike="noStrike" dirty="0">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dirty="0">
                          <a:solidFill>
                            <a:schemeClr val="bg1"/>
                          </a:solidFill>
                          <a:effectLst/>
                        </a:rPr>
                        <a:t>Order Price</a:t>
                      </a:r>
                      <a:endParaRPr lang="en-US" sz="1800" b="0" i="0" u="none" strike="noStrike" dirty="0">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69300834"/>
                  </a:ext>
                </a:extLst>
              </a:tr>
              <a:tr h="271109">
                <a:tc>
                  <a:txBody>
                    <a:bodyPr/>
                    <a:lstStyle/>
                    <a:p>
                      <a:pPr algn="l" fontAlgn="b">
                        <a:buNone/>
                      </a:pPr>
                      <a:r>
                        <a:rPr lang="en-US" sz="1800" u="none" strike="noStrike">
                          <a:solidFill>
                            <a:schemeClr val="bg1"/>
                          </a:solidFill>
                          <a:effectLst/>
                        </a:rPr>
                        <a:t>Part Number</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Contract Price</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UNSPSC</a:t>
                      </a:r>
                      <a:endParaRPr lang="en-US" sz="1800" b="0" i="0" u="none" strike="noStrike">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041979421"/>
                  </a:ext>
                </a:extLst>
              </a:tr>
              <a:tr h="534890">
                <a:tc>
                  <a:txBody>
                    <a:bodyPr/>
                    <a:lstStyle/>
                    <a:p>
                      <a:pPr algn="l" fontAlgn="b">
                        <a:buNone/>
                      </a:pPr>
                      <a:r>
                        <a:rPr lang="en-US" sz="1800" u="none" strike="noStrike" dirty="0">
                          <a:solidFill>
                            <a:schemeClr val="bg1"/>
                          </a:solidFill>
                          <a:effectLst/>
                        </a:rPr>
                        <a:t>Contract Line Item Number</a:t>
                      </a:r>
                      <a:endParaRPr lang="en-US" sz="1800" b="0" i="0" u="none" strike="noStrike" dirty="0">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a:solidFill>
                            <a:schemeClr val="bg1"/>
                          </a:solidFill>
                          <a:effectLst/>
                        </a:rPr>
                        <a:t> </a:t>
                      </a:r>
                      <a:endParaRPr lang="en-US" sz="1800" b="0" i="0" u="none" strike="noStrike">
                        <a:solidFill>
                          <a:schemeClr val="bg1"/>
                        </a:solidFill>
                        <a:effectLst/>
                        <a:latin typeface="Aptos Narrow" panose="020B0004020202020204" pitchFamily="34" charset="0"/>
                      </a:endParaRPr>
                    </a:p>
                  </a:txBody>
                  <a:tcPr marL="7620" marR="7620" marT="7620" marB="0" anchor="b"/>
                </a:tc>
                <a:tc>
                  <a:txBody>
                    <a:bodyPr/>
                    <a:lstStyle/>
                    <a:p>
                      <a:pPr algn="l" fontAlgn="b">
                        <a:buNone/>
                      </a:pPr>
                      <a:r>
                        <a:rPr lang="en-US" sz="1800" u="none" strike="noStrike" dirty="0">
                          <a:solidFill>
                            <a:schemeClr val="bg1"/>
                          </a:solidFill>
                          <a:effectLst/>
                        </a:rPr>
                        <a:t> </a:t>
                      </a:r>
                      <a:endParaRPr lang="en-US" sz="1800" b="0" i="0" u="none" strike="noStrike" dirty="0">
                        <a:solidFill>
                          <a:schemeClr val="bg1"/>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98848587"/>
                  </a:ext>
                </a:extLst>
              </a:tr>
            </a:tbl>
          </a:graphicData>
        </a:graphic>
      </p:graphicFrame>
      <p:sp>
        <p:nvSpPr>
          <p:cNvPr id="4" name="TextBox 3">
            <a:extLst>
              <a:ext uri="{FF2B5EF4-FFF2-40B4-BE49-F238E27FC236}">
                <a16:creationId xmlns:a16="http://schemas.microsoft.com/office/drawing/2014/main" id="{27CA0741-E6D3-E602-BB5A-25509CE2D136}"/>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Database Information</a:t>
            </a:r>
          </a:p>
        </p:txBody>
      </p:sp>
    </p:spTree>
    <p:extLst>
      <p:ext uri="{BB962C8B-B14F-4D97-AF65-F5344CB8AC3E}">
        <p14:creationId xmlns:p14="http://schemas.microsoft.com/office/powerpoint/2010/main" val="130207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A1DAE00-9AFB-C6A2-BFBA-B13A97EB24B7}"/>
              </a:ext>
            </a:extLst>
          </p:cNvPr>
          <p:cNvGraphicFramePr/>
          <p:nvPr/>
        </p:nvGraphicFramePr>
        <p:xfrm>
          <a:off x="2032000" y="1337094"/>
          <a:ext cx="7120626" cy="4801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7389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4C4A94-28D8-2210-D111-0056DAEE5812}"/>
              </a:ext>
            </a:extLst>
          </p:cNvPr>
          <p:cNvSpPr txBox="1"/>
          <p:nvPr/>
        </p:nvSpPr>
        <p:spPr>
          <a:xfrm>
            <a:off x="932816" y="1487572"/>
            <a:ext cx="2240280" cy="2862322"/>
          </a:xfrm>
          <a:prstGeom prst="rect">
            <a:avLst/>
          </a:prstGeom>
          <a:noFill/>
          <a:ln w="63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Customer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Quote Request Tool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Market Research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Order Status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00000"/>
                </a:solidFill>
                <a:effectLst/>
                <a:uLnTx/>
                <a:uFillTx/>
                <a:latin typeface="Arial"/>
                <a:ea typeface="+mn-ea"/>
                <a:cs typeface="+mn-cs"/>
              </a:rPr>
              <a:t>FedRamp</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Provider Lookup</a:t>
            </a:r>
          </a:p>
        </p:txBody>
      </p:sp>
      <p:sp>
        <p:nvSpPr>
          <p:cNvPr id="11" name="TextBox 10">
            <a:extLst>
              <a:ext uri="{FF2B5EF4-FFF2-40B4-BE49-F238E27FC236}">
                <a16:creationId xmlns:a16="http://schemas.microsoft.com/office/drawing/2014/main" id="{EDB064A3-EDFA-B297-679A-84170CC1D61B}"/>
              </a:ext>
            </a:extLst>
          </p:cNvPr>
          <p:cNvSpPr txBox="1"/>
          <p:nvPr/>
        </p:nvSpPr>
        <p:spPr>
          <a:xfrm>
            <a:off x="4417990" y="1487572"/>
            <a:ext cx="2305963" cy="2554545"/>
          </a:xfrm>
          <a:prstGeom prst="rect">
            <a:avLst/>
          </a:prstGeom>
          <a:noFill/>
          <a:ln w="63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Internal Tools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User Administration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Internal QRT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Access Tool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Provider Tool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Reports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TR Review </a:t>
            </a:r>
          </a:p>
        </p:txBody>
      </p:sp>
      <p:sp>
        <p:nvSpPr>
          <p:cNvPr id="13" name="TextBox 12">
            <a:extLst>
              <a:ext uri="{FF2B5EF4-FFF2-40B4-BE49-F238E27FC236}">
                <a16:creationId xmlns:a16="http://schemas.microsoft.com/office/drawing/2014/main" id="{AC5EDE8F-2634-C2AC-2DAD-919CB0A023AB}"/>
              </a:ext>
            </a:extLst>
          </p:cNvPr>
          <p:cNvSpPr txBox="1"/>
          <p:nvPr/>
        </p:nvSpPr>
        <p:spPr>
          <a:xfrm>
            <a:off x="8227911" y="1441672"/>
            <a:ext cx="2282676" cy="3477875"/>
          </a:xfrm>
          <a:prstGeom prst="rect">
            <a:avLst/>
          </a:prstGeom>
          <a:noFill/>
          <a:ln w="63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Contract Holder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User Admin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Quote Tool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Order Update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TR Submission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Provider Submission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Part Number Lookup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Reports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00000"/>
                </a:solidFill>
                <a:effectLst/>
                <a:uLnTx/>
                <a:uFillTx/>
                <a:latin typeface="Arial"/>
                <a:ea typeface="+mn-ea"/>
                <a:cs typeface="+mn-cs"/>
              </a:rPr>
              <a:t>FedRamp</a:t>
            </a:r>
            <a:r>
              <a:rPr kumimoji="0" lang="en-US" sz="2000" b="0" i="0" u="none" strike="noStrike" kern="1200" cap="none" spc="0" normalizeH="0" baseline="0" noProof="0" dirty="0">
                <a:ln>
                  <a:noFill/>
                </a:ln>
                <a:solidFill>
                  <a:srgbClr val="000000"/>
                </a:solidFill>
                <a:effectLst/>
                <a:uLnTx/>
                <a:uFillTx/>
                <a:latin typeface="Arial"/>
                <a:ea typeface="+mn-ea"/>
                <a:cs typeface="+mn-cs"/>
              </a:rPr>
              <a:t> </a:t>
            </a:r>
          </a:p>
        </p:txBody>
      </p:sp>
      <p:sp>
        <p:nvSpPr>
          <p:cNvPr id="15" name="Rectangle 14">
            <a:extLst>
              <a:ext uri="{FF2B5EF4-FFF2-40B4-BE49-F238E27FC236}">
                <a16:creationId xmlns:a16="http://schemas.microsoft.com/office/drawing/2014/main" id="{C8AB2F4C-A7F2-1E65-16F5-3E859970ADDE}"/>
              </a:ext>
            </a:extLst>
          </p:cNvPr>
          <p:cNvSpPr/>
          <p:nvPr/>
        </p:nvSpPr>
        <p:spPr>
          <a:xfrm>
            <a:off x="8103157" y="1388988"/>
            <a:ext cx="2532185" cy="35696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E60F2AD4-53FD-20DF-C22A-ADFB46FA488D}"/>
              </a:ext>
            </a:extLst>
          </p:cNvPr>
          <p:cNvSpPr/>
          <p:nvPr/>
        </p:nvSpPr>
        <p:spPr>
          <a:xfrm>
            <a:off x="4304878" y="1441672"/>
            <a:ext cx="2532185" cy="35696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B172F8BE-E12B-5B43-F0C6-D249DB66B2B1}"/>
              </a:ext>
            </a:extLst>
          </p:cNvPr>
          <p:cNvSpPr/>
          <p:nvPr/>
        </p:nvSpPr>
        <p:spPr>
          <a:xfrm>
            <a:off x="691213" y="1487572"/>
            <a:ext cx="2532185" cy="356967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Arrow: Left-Right 20">
            <a:extLst>
              <a:ext uri="{FF2B5EF4-FFF2-40B4-BE49-F238E27FC236}">
                <a16:creationId xmlns:a16="http://schemas.microsoft.com/office/drawing/2014/main" id="{9AA64BD0-8A9B-D58D-096D-ABC8FD3DA531}"/>
              </a:ext>
            </a:extLst>
          </p:cNvPr>
          <p:cNvSpPr/>
          <p:nvPr/>
        </p:nvSpPr>
        <p:spPr>
          <a:xfrm>
            <a:off x="3336062" y="2969842"/>
            <a:ext cx="844062" cy="407963"/>
          </a:xfrm>
          <a:prstGeom prst="lef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Arrow: Left-Right 22">
            <a:extLst>
              <a:ext uri="{FF2B5EF4-FFF2-40B4-BE49-F238E27FC236}">
                <a16:creationId xmlns:a16="http://schemas.microsoft.com/office/drawing/2014/main" id="{983FF81F-A80F-EEA3-4026-4D79A131C677}"/>
              </a:ext>
            </a:extLst>
          </p:cNvPr>
          <p:cNvSpPr/>
          <p:nvPr/>
        </p:nvSpPr>
        <p:spPr>
          <a:xfrm>
            <a:off x="6973462" y="2969842"/>
            <a:ext cx="844062" cy="407963"/>
          </a:xfrm>
          <a:prstGeom prst="lef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D92CE6D3-C46E-6643-D6D3-6471ADF0CC74}"/>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Custom Software Applications</a:t>
            </a:r>
          </a:p>
        </p:txBody>
      </p:sp>
    </p:spTree>
    <p:extLst>
      <p:ext uri="{BB962C8B-B14F-4D97-AF65-F5344CB8AC3E}">
        <p14:creationId xmlns:p14="http://schemas.microsoft.com/office/powerpoint/2010/main" val="2481677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ED15CA-B3F0-E2B7-8590-B5A2619F9471}"/>
              </a:ext>
            </a:extLst>
          </p:cNvPr>
          <p:cNvSpPr txBox="1"/>
          <p:nvPr/>
        </p:nvSpPr>
        <p:spPr>
          <a:xfrm>
            <a:off x="1494145" y="2115583"/>
            <a:ext cx="8696960"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What is a Provider: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Any Company with one or more offerings that they make or provide on at least one SEWP Contract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Must be approved in SEWP database and approved before you can submit offerings from any provider to be added to your contract.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Product Manufactures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Service Providers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Sub-Contractors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Teaming Partners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Labor Services Providers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
        <p:nvSpPr>
          <p:cNvPr id="5" name="TextBox 4">
            <a:extLst>
              <a:ext uri="{FF2B5EF4-FFF2-40B4-BE49-F238E27FC236}">
                <a16:creationId xmlns:a16="http://schemas.microsoft.com/office/drawing/2014/main" id="{537DBAC0-8E9D-0372-67E2-BB5EABF55461}"/>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Provider </a:t>
            </a:r>
          </a:p>
        </p:txBody>
      </p:sp>
    </p:spTree>
    <p:extLst>
      <p:ext uri="{BB962C8B-B14F-4D97-AF65-F5344CB8AC3E}">
        <p14:creationId xmlns:p14="http://schemas.microsoft.com/office/powerpoint/2010/main" val="355014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473A6-C308-1513-850A-17DB9C3EA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1FFEF8-B31A-1E0F-95A3-06929817712F}"/>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Program Performance</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77912435-A19F-DDA3-109E-AEB704712AAB}"/>
              </a:ext>
            </a:extLst>
          </p:cNvPr>
          <p:cNvSpPr txBox="1"/>
          <p:nvPr/>
        </p:nvSpPr>
        <p:spPr>
          <a:xfrm>
            <a:off x="424627" y="1490179"/>
            <a:ext cx="10889276" cy="1200329"/>
          </a:xfrm>
          <a:prstGeom prst="rect">
            <a:avLst/>
          </a:prstGeom>
          <a:noFill/>
        </p:spPr>
        <p:txBody>
          <a:bodyPr wrap="square" rtlCol="0">
            <a:spAutoFit/>
          </a:bodyPr>
          <a:lstStyle/>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Track day-to-day performance of Contract Holders</a:t>
            </a:r>
          </a:p>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Not Past Performance(CPARS) </a:t>
            </a:r>
          </a:p>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Ratings done on a rolling three(3) month review</a:t>
            </a:r>
          </a:p>
        </p:txBody>
      </p:sp>
      <p:sp>
        <p:nvSpPr>
          <p:cNvPr id="4" name="TextBox 3">
            <a:extLst>
              <a:ext uri="{FF2B5EF4-FFF2-40B4-BE49-F238E27FC236}">
                <a16:creationId xmlns:a16="http://schemas.microsoft.com/office/drawing/2014/main" id="{8B104966-B0E3-3DBF-FB65-753F1B510A2B}"/>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grpSp>
        <p:nvGrpSpPr>
          <p:cNvPr id="9" name="Group 8">
            <a:extLst>
              <a:ext uri="{FF2B5EF4-FFF2-40B4-BE49-F238E27FC236}">
                <a16:creationId xmlns:a16="http://schemas.microsoft.com/office/drawing/2014/main" id="{314ECF92-CE3E-0079-0054-C2385729E829}"/>
              </a:ext>
            </a:extLst>
          </p:cNvPr>
          <p:cNvGrpSpPr/>
          <p:nvPr/>
        </p:nvGrpSpPr>
        <p:grpSpPr>
          <a:xfrm>
            <a:off x="424627" y="3063546"/>
            <a:ext cx="9575876" cy="1228500"/>
            <a:chOff x="0" y="2148303"/>
            <a:chExt cx="9575876" cy="1228500"/>
          </a:xfrm>
        </p:grpSpPr>
        <p:sp>
          <p:nvSpPr>
            <p:cNvPr id="10" name="Rectangle 9">
              <a:extLst>
                <a:ext uri="{FF2B5EF4-FFF2-40B4-BE49-F238E27FC236}">
                  <a16:creationId xmlns:a16="http://schemas.microsoft.com/office/drawing/2014/main" id="{792D0AE5-756D-2B21-A3C3-1691320BBC15}"/>
                </a:ext>
              </a:extLst>
            </p:cNvPr>
            <p:cNvSpPr/>
            <p:nvPr/>
          </p:nvSpPr>
          <p:spPr>
            <a:xfrm>
              <a:off x="0" y="2148303"/>
              <a:ext cx="9575876" cy="1228500"/>
            </a:xfrm>
            <a:prstGeom prst="rect">
              <a:avLst/>
            </a:prstGeom>
            <a:solidFill>
              <a:schemeClr val="bg2">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13A05019-B432-D317-3E65-D128FB6E9B74}"/>
                </a:ext>
              </a:extLst>
            </p:cNvPr>
            <p:cNvSpPr txBox="1"/>
            <p:nvPr/>
          </p:nvSpPr>
          <p:spPr>
            <a:xfrm>
              <a:off x="0" y="2148303"/>
              <a:ext cx="9575876" cy="1228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43194" tIns="541528" rIns="743194" bIns="142240" numCol="1" spcCol="1270" anchor="t" anchorCtr="0">
              <a:noAutofit/>
            </a:bodyPr>
            <a:lstStyle/>
            <a:p>
              <a:pPr lvl="0"/>
              <a:r>
                <a:rPr lang="en-US" sz="2000" dirty="0">
                  <a:solidFill>
                    <a:schemeClr val="bg1"/>
                  </a:solidFill>
                </a:rPr>
                <a:t>A minor violation of the SEWP policies and procedures. </a:t>
              </a:r>
              <a:r>
                <a:rPr lang="en-US" sz="2000" i="1" dirty="0">
                  <a:solidFill>
                    <a:schemeClr val="bg1"/>
                  </a:solidFill>
                </a:rPr>
                <a:t>*Different for each category*</a:t>
              </a:r>
            </a:p>
          </p:txBody>
        </p:sp>
      </p:grpSp>
      <p:grpSp>
        <p:nvGrpSpPr>
          <p:cNvPr id="12" name="Group 11">
            <a:extLst>
              <a:ext uri="{FF2B5EF4-FFF2-40B4-BE49-F238E27FC236}">
                <a16:creationId xmlns:a16="http://schemas.microsoft.com/office/drawing/2014/main" id="{58AB3643-74A6-DCE1-24EB-E92518E929D8}"/>
              </a:ext>
            </a:extLst>
          </p:cNvPr>
          <p:cNvGrpSpPr/>
          <p:nvPr/>
        </p:nvGrpSpPr>
        <p:grpSpPr>
          <a:xfrm>
            <a:off x="798298" y="2690508"/>
            <a:ext cx="6703113" cy="767520"/>
            <a:chOff x="2872762" y="0"/>
            <a:chExt cx="6703113" cy="767520"/>
          </a:xfrm>
        </p:grpSpPr>
        <p:sp>
          <p:nvSpPr>
            <p:cNvPr id="13" name="Rectangle: Rounded Corners 12">
              <a:extLst>
                <a:ext uri="{FF2B5EF4-FFF2-40B4-BE49-F238E27FC236}">
                  <a16:creationId xmlns:a16="http://schemas.microsoft.com/office/drawing/2014/main" id="{935D01D5-9AD8-9964-356D-84B7CBDF1F4D}"/>
                </a:ext>
              </a:extLst>
            </p:cNvPr>
            <p:cNvSpPr/>
            <p:nvPr/>
          </p:nvSpPr>
          <p:spPr>
            <a:xfrm>
              <a:off x="2872762" y="0"/>
              <a:ext cx="6703113" cy="7675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Rectangle: Rounded Corners 4">
              <a:extLst>
                <a:ext uri="{FF2B5EF4-FFF2-40B4-BE49-F238E27FC236}">
                  <a16:creationId xmlns:a16="http://schemas.microsoft.com/office/drawing/2014/main" id="{659B9F56-0CDC-1AAD-3321-B142ED5D5061}"/>
                </a:ext>
              </a:extLst>
            </p:cNvPr>
            <p:cNvSpPr txBox="1"/>
            <p:nvPr/>
          </p:nvSpPr>
          <p:spPr>
            <a:xfrm>
              <a:off x="2910229" y="37467"/>
              <a:ext cx="6628179"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3362" tIns="0" rIns="25336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solidFill>
                </a:rPr>
                <a:t>Strike</a:t>
              </a:r>
            </a:p>
          </p:txBody>
        </p:sp>
      </p:grpSp>
      <p:grpSp>
        <p:nvGrpSpPr>
          <p:cNvPr id="15" name="Group 14">
            <a:extLst>
              <a:ext uri="{FF2B5EF4-FFF2-40B4-BE49-F238E27FC236}">
                <a16:creationId xmlns:a16="http://schemas.microsoft.com/office/drawing/2014/main" id="{0AE8E6A0-22E6-7439-8252-2D42004F15F7}"/>
              </a:ext>
            </a:extLst>
          </p:cNvPr>
          <p:cNvGrpSpPr/>
          <p:nvPr/>
        </p:nvGrpSpPr>
        <p:grpSpPr>
          <a:xfrm>
            <a:off x="424627" y="4802970"/>
            <a:ext cx="9575876" cy="1228500"/>
            <a:chOff x="0" y="2148303"/>
            <a:chExt cx="9575876" cy="1228500"/>
          </a:xfrm>
        </p:grpSpPr>
        <p:sp>
          <p:nvSpPr>
            <p:cNvPr id="16" name="Rectangle 15">
              <a:extLst>
                <a:ext uri="{FF2B5EF4-FFF2-40B4-BE49-F238E27FC236}">
                  <a16:creationId xmlns:a16="http://schemas.microsoft.com/office/drawing/2014/main" id="{FC4B3BE5-F63B-7A12-0F19-81B4F00C8B08}"/>
                </a:ext>
              </a:extLst>
            </p:cNvPr>
            <p:cNvSpPr/>
            <p:nvPr/>
          </p:nvSpPr>
          <p:spPr>
            <a:xfrm>
              <a:off x="0" y="2148303"/>
              <a:ext cx="9575876" cy="1228500"/>
            </a:xfrm>
            <a:prstGeom prst="rect">
              <a:avLst/>
            </a:prstGeom>
            <a:solidFill>
              <a:schemeClr val="bg2">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7" name="TextBox 16">
              <a:extLst>
                <a:ext uri="{FF2B5EF4-FFF2-40B4-BE49-F238E27FC236}">
                  <a16:creationId xmlns:a16="http://schemas.microsoft.com/office/drawing/2014/main" id="{1C833CF9-4EE0-B03B-9EF9-5C54F40AEC81}"/>
                </a:ext>
              </a:extLst>
            </p:cNvPr>
            <p:cNvSpPr txBox="1"/>
            <p:nvPr/>
          </p:nvSpPr>
          <p:spPr>
            <a:xfrm>
              <a:off x="0" y="2148303"/>
              <a:ext cx="9575876" cy="12285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43194" tIns="541528" rIns="74319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chemeClr val="bg1"/>
                  </a:solidFill>
                  <a:latin typeface="+mj-lt"/>
                </a:rPr>
                <a:t>Results from cumulative strikes, or an egregious violation that results in an immediate drop in color</a:t>
              </a:r>
            </a:p>
          </p:txBody>
        </p:sp>
      </p:grpSp>
      <p:grpSp>
        <p:nvGrpSpPr>
          <p:cNvPr id="18" name="Group 17">
            <a:extLst>
              <a:ext uri="{FF2B5EF4-FFF2-40B4-BE49-F238E27FC236}">
                <a16:creationId xmlns:a16="http://schemas.microsoft.com/office/drawing/2014/main" id="{15C326C4-83C8-21FB-67C7-0A83583867F1}"/>
              </a:ext>
            </a:extLst>
          </p:cNvPr>
          <p:cNvGrpSpPr/>
          <p:nvPr/>
        </p:nvGrpSpPr>
        <p:grpSpPr>
          <a:xfrm>
            <a:off x="760831" y="4419210"/>
            <a:ext cx="6703113" cy="767520"/>
            <a:chOff x="2872762" y="1694345"/>
            <a:chExt cx="6703113" cy="767520"/>
          </a:xfrm>
        </p:grpSpPr>
        <p:sp>
          <p:nvSpPr>
            <p:cNvPr id="19" name="Rectangle: Rounded Corners 18">
              <a:extLst>
                <a:ext uri="{FF2B5EF4-FFF2-40B4-BE49-F238E27FC236}">
                  <a16:creationId xmlns:a16="http://schemas.microsoft.com/office/drawing/2014/main" id="{BC4CAF32-856E-882D-24FE-7521D33A2364}"/>
                </a:ext>
              </a:extLst>
            </p:cNvPr>
            <p:cNvSpPr/>
            <p:nvPr/>
          </p:nvSpPr>
          <p:spPr>
            <a:xfrm>
              <a:off x="2872762" y="1694345"/>
              <a:ext cx="6703113" cy="7675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Rectangle: Rounded Corners 4">
              <a:extLst>
                <a:ext uri="{FF2B5EF4-FFF2-40B4-BE49-F238E27FC236}">
                  <a16:creationId xmlns:a16="http://schemas.microsoft.com/office/drawing/2014/main" id="{BA4307D6-80E9-1E90-9594-5D1228ED3EF7}"/>
                </a:ext>
              </a:extLst>
            </p:cNvPr>
            <p:cNvSpPr txBox="1"/>
            <p:nvPr/>
          </p:nvSpPr>
          <p:spPr>
            <a:xfrm>
              <a:off x="2910229" y="1731812"/>
              <a:ext cx="6628179" cy="6925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3362" tIns="0" rIns="253362"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2"/>
                  </a:solidFill>
                </a:rPr>
                <a:t>Downgrade</a:t>
              </a:r>
              <a:endParaRPr lang="en-US" sz="2000" kern="1200" dirty="0">
                <a:solidFill>
                  <a:schemeClr val="bg2"/>
                </a:solidFill>
              </a:endParaRPr>
            </a:p>
          </p:txBody>
        </p:sp>
      </p:grpSp>
    </p:spTree>
    <p:extLst>
      <p:ext uri="{BB962C8B-B14F-4D97-AF65-F5344CB8AC3E}">
        <p14:creationId xmlns:p14="http://schemas.microsoft.com/office/powerpoint/2010/main" val="1639162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B01315-8D0A-1B72-C0ED-5AB6EAAAC792}"/>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Provider Data</a:t>
            </a:r>
          </a:p>
        </p:txBody>
      </p:sp>
      <p:sp>
        <p:nvSpPr>
          <p:cNvPr id="5" name="TextBox 4">
            <a:extLst>
              <a:ext uri="{FF2B5EF4-FFF2-40B4-BE49-F238E27FC236}">
                <a16:creationId xmlns:a16="http://schemas.microsoft.com/office/drawing/2014/main" id="{73EDCFA0-1D0E-F3FA-C08C-7D10F5115936}"/>
              </a:ext>
            </a:extLst>
          </p:cNvPr>
          <p:cNvSpPr txBox="1"/>
          <p:nvPr/>
        </p:nvSpPr>
        <p:spPr>
          <a:xfrm>
            <a:off x="1526802" y="2104697"/>
            <a:ext cx="8696960" cy="313932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Provider Name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Provider Headquarter Physical Address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Provider Website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Scope of Offerings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Relationships Between other Providers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Relationships between Contract Holders &amp; Providers </a:t>
            </a:r>
          </a:p>
        </p:txBody>
      </p:sp>
    </p:spTree>
    <p:extLst>
      <p:ext uri="{BB962C8B-B14F-4D97-AF65-F5344CB8AC3E}">
        <p14:creationId xmlns:p14="http://schemas.microsoft.com/office/powerpoint/2010/main" val="3496717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12AB45-3C30-9E4B-DF8B-746DD2153426}"/>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Part Numbers</a:t>
            </a:r>
          </a:p>
        </p:txBody>
      </p:sp>
      <p:sp>
        <p:nvSpPr>
          <p:cNvPr id="7" name="TextBox 6">
            <a:extLst>
              <a:ext uri="{FF2B5EF4-FFF2-40B4-BE49-F238E27FC236}">
                <a16:creationId xmlns:a16="http://schemas.microsoft.com/office/drawing/2014/main" id="{04984764-0D1C-5E81-4BEB-ABDC832607AB}"/>
              </a:ext>
            </a:extLst>
          </p:cNvPr>
          <p:cNvSpPr txBox="1"/>
          <p:nvPr/>
        </p:nvSpPr>
        <p:spPr>
          <a:xfrm>
            <a:off x="1592116" y="1984954"/>
            <a:ext cx="8696960"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SEWP reviews OEM Part Numbers for accuracy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Holders must use OEM Part number unaltered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Part Numbers are used to review comparable offerings across all contracts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Custom Part Numbers allowed for custom built systems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Labor Categories will serve as the part number for Labor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2684540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F9C906-581C-FDCB-5DBC-A7AFAFEB28B5}"/>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CLINs</a:t>
            </a:r>
          </a:p>
        </p:txBody>
      </p:sp>
      <p:sp>
        <p:nvSpPr>
          <p:cNvPr id="5" name="TextBox 4">
            <a:extLst>
              <a:ext uri="{FF2B5EF4-FFF2-40B4-BE49-F238E27FC236}">
                <a16:creationId xmlns:a16="http://schemas.microsoft.com/office/drawing/2014/main" id="{C3FCEC9C-5FD8-D967-0451-2AD6E459511C}"/>
              </a:ext>
            </a:extLst>
          </p:cNvPr>
          <p:cNvSpPr txBox="1"/>
          <p:nvPr/>
        </p:nvSpPr>
        <p:spPr>
          <a:xfrm>
            <a:off x="1356738" y="1273006"/>
            <a:ext cx="8696960"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a:t>
            </a:r>
            <a:r>
              <a:rPr kumimoji="0" lang="en-US" sz="1800" b="0" i="0" u="none" strike="noStrike" kern="1200" cap="none" spc="0" normalizeH="0" baseline="0" noProof="0" dirty="0">
                <a:ln>
                  <a:noFill/>
                </a:ln>
                <a:solidFill>
                  <a:srgbClr val="000000"/>
                </a:solidFill>
                <a:effectLst/>
                <a:uLnTx/>
                <a:uFillTx/>
                <a:latin typeface="Arial"/>
                <a:ea typeface="+mn-ea"/>
                <a:cs typeface="+mn-cs"/>
              </a:rPr>
              <a:t>ontract </a:t>
            </a:r>
            <a:r>
              <a:rPr kumimoji="0" lang="en-US" sz="1800" b="1" i="0" u="none" strike="noStrike" kern="1200" cap="none" spc="0" normalizeH="0" baseline="0" noProof="0" dirty="0">
                <a:ln>
                  <a:noFill/>
                </a:ln>
                <a:solidFill>
                  <a:srgbClr val="000000"/>
                </a:solidFill>
                <a:effectLst/>
                <a:uLnTx/>
                <a:uFillTx/>
                <a:latin typeface="Arial"/>
                <a:ea typeface="+mn-ea"/>
                <a:cs typeface="+mn-cs"/>
              </a:rPr>
              <a:t>L</a:t>
            </a:r>
            <a:r>
              <a:rPr kumimoji="0" lang="en-US" sz="1800" b="0" i="0" u="none" strike="noStrike" kern="1200" cap="none" spc="0" normalizeH="0" baseline="0" noProof="0" dirty="0">
                <a:ln>
                  <a:noFill/>
                </a:ln>
                <a:solidFill>
                  <a:srgbClr val="000000"/>
                </a:solidFill>
                <a:effectLst/>
                <a:uLnTx/>
                <a:uFillTx/>
                <a:latin typeface="Arial"/>
                <a:ea typeface="+mn-ea"/>
                <a:cs typeface="+mn-cs"/>
              </a:rPr>
              <a:t>ine </a:t>
            </a:r>
            <a:r>
              <a:rPr kumimoji="0" lang="en-US" sz="1800" b="1" i="0" u="none" strike="noStrike" kern="1200" cap="none" spc="0" normalizeH="0" baseline="0" noProof="0" dirty="0">
                <a:ln>
                  <a:noFill/>
                </a:ln>
                <a:solidFill>
                  <a:srgbClr val="000000"/>
                </a:solidFill>
                <a:effectLst/>
                <a:uLnTx/>
                <a:uFillTx/>
                <a:latin typeface="Arial"/>
                <a:ea typeface="+mn-ea"/>
                <a:cs typeface="+mn-cs"/>
              </a:rPr>
              <a:t>I</a:t>
            </a:r>
            <a:r>
              <a:rPr kumimoji="0" lang="en-US" sz="1800" b="0" i="0" u="none" strike="noStrike" kern="1200" cap="none" spc="0" normalizeH="0" baseline="0" noProof="0" dirty="0">
                <a:ln>
                  <a:noFill/>
                </a:ln>
                <a:solidFill>
                  <a:srgbClr val="000000"/>
                </a:solidFill>
                <a:effectLst/>
                <a:uLnTx/>
                <a:uFillTx/>
                <a:latin typeface="Arial"/>
                <a:ea typeface="+mn-ea"/>
                <a:cs typeface="+mn-cs"/>
              </a:rPr>
              <a:t>tem </a:t>
            </a:r>
            <a:r>
              <a:rPr kumimoji="0" lang="en-US" sz="1800" b="1" i="0" u="none" strike="noStrike" kern="1200" cap="none" spc="0" normalizeH="0" baseline="0" noProof="0" dirty="0">
                <a:ln>
                  <a:noFill/>
                </a:ln>
                <a:solidFill>
                  <a:srgbClr val="000000"/>
                </a:solidFill>
                <a:effectLst/>
                <a:uLnTx/>
                <a:uFillTx/>
                <a:latin typeface="Arial"/>
                <a:ea typeface="+mn-ea"/>
                <a:cs typeface="+mn-cs"/>
              </a:rPr>
              <a:t>N</a:t>
            </a:r>
            <a:r>
              <a:rPr kumimoji="0" lang="en-US" sz="1800" b="0" i="0" u="none" strike="noStrike" kern="1200" cap="none" spc="0" normalizeH="0" baseline="0" noProof="0" dirty="0">
                <a:ln>
                  <a:noFill/>
                </a:ln>
                <a:solidFill>
                  <a:srgbClr val="000000"/>
                </a:solidFill>
                <a:effectLst/>
                <a:uLnTx/>
                <a:uFillTx/>
                <a:latin typeface="Arial"/>
                <a:ea typeface="+mn-ea"/>
                <a:cs typeface="+mn-cs"/>
              </a:rPr>
              <a:t>umber (CLIN)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CLIN: </a:t>
            </a:r>
            <a:r>
              <a:rPr kumimoji="0" lang="en-US" sz="1800" b="0" i="0" u="none" strike="noStrike" kern="1200" cap="none" spc="0" normalizeH="0" baseline="0" noProof="0" dirty="0">
                <a:ln>
                  <a:noFill/>
                </a:ln>
                <a:solidFill>
                  <a:srgbClr val="000000"/>
                </a:solidFill>
                <a:effectLst/>
                <a:uLnTx/>
                <a:uFillTx/>
                <a:latin typeface="Arial"/>
                <a:ea typeface="+mn-ea"/>
                <a:cs typeface="+mn-cs"/>
              </a:rPr>
              <a:t>Represents a unique instance of a part number on your contract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CLINs are unique to each contract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If you have multiple Contracts, you will need to submit the CLINs for each contract separately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Holders are encouraged to devise their own naming system for CLINs.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Configuration differences of the same part number require separate CLINs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Example: Same model laptop but one has a camera and the other does 	not needs to be represented by two sperate CLINs.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Maintenance CLINs represent unique instance of coverage for a product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Example: Period of Performance difference needs to be represented by 	new distinct CLIN.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3377018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E258D3-7C17-E1AB-6866-5F629FB22A00}"/>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CLINs</a:t>
            </a:r>
          </a:p>
        </p:txBody>
      </p:sp>
      <p:sp>
        <p:nvSpPr>
          <p:cNvPr id="5" name="TextBox 4">
            <a:extLst>
              <a:ext uri="{FF2B5EF4-FFF2-40B4-BE49-F238E27FC236}">
                <a16:creationId xmlns:a16="http://schemas.microsoft.com/office/drawing/2014/main" id="{D4F64547-6C09-2B53-6A63-FC3080A10DF8}"/>
              </a:ext>
            </a:extLst>
          </p:cNvPr>
          <p:cNvSpPr txBox="1"/>
          <p:nvPr/>
        </p:nvSpPr>
        <p:spPr>
          <a:xfrm>
            <a:off x="1330859" y="1290258"/>
            <a:ext cx="8696960"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CLINs must be submitted via the Technology Refreshment(TR)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 information is tracked per contract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All required data must be submitted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New Keywords in SEWP VI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 Verification File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 information is validated at time of quote and at time of order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If a CLIN is not in the SEWP Database, it cannot be quoted or ordered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2450316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0A157A-B226-6906-0EBA-1457008A5227}"/>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Variably Priced CLINs</a:t>
            </a:r>
          </a:p>
        </p:txBody>
      </p:sp>
      <p:sp>
        <p:nvSpPr>
          <p:cNvPr id="5" name="TextBox 4">
            <a:extLst>
              <a:ext uri="{FF2B5EF4-FFF2-40B4-BE49-F238E27FC236}">
                <a16:creationId xmlns:a16="http://schemas.microsoft.com/office/drawing/2014/main" id="{80567CDC-DC97-26A8-5F64-F2DEEA48F525}"/>
              </a:ext>
            </a:extLst>
          </p:cNvPr>
          <p:cNvSpPr txBox="1"/>
          <p:nvPr/>
        </p:nvSpPr>
        <p:spPr>
          <a:xfrm>
            <a:off x="1024863" y="1825096"/>
            <a:ext cx="10142273"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TRAVEL-Z: </a:t>
            </a:r>
            <a:r>
              <a:rPr kumimoji="0" lang="en-US" sz="1800" b="0" i="0" u="none" strike="noStrike" kern="1200" cap="none" spc="0" normalizeH="0" baseline="0" noProof="0" dirty="0">
                <a:ln>
                  <a:noFill/>
                </a:ln>
                <a:solidFill>
                  <a:srgbClr val="000000"/>
                </a:solidFill>
                <a:effectLst/>
                <a:uLnTx/>
                <a:uFillTx/>
                <a:latin typeface="Arial"/>
                <a:ea typeface="+mn-ea"/>
                <a:cs typeface="+mn-cs"/>
              </a:rPr>
              <a:t>Travel expenses based on the current Government rates for per diem and transportation. Any other travel cost related to an order fulfillment e.g., installation, shall be negotiated on a per order basis. Travel will be reimbursed at actual cost in accordance with the limitations set forth in FAR 31.205-46. Profit shall not be applied to travel costs. Contractors may apply indirect costs to travel in accordance with the Contractor’s usual accounting practices consistent with FAR 31.2.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CREDIT-Z: </a:t>
            </a:r>
            <a:r>
              <a:rPr kumimoji="0" lang="en-US" sz="1800" b="0" i="0" u="none" strike="noStrike" kern="1200" cap="none" spc="0" normalizeH="0" baseline="0" noProof="0" dirty="0">
                <a:ln>
                  <a:noFill/>
                </a:ln>
                <a:solidFill>
                  <a:srgbClr val="000000"/>
                </a:solidFill>
                <a:effectLst/>
                <a:uLnTx/>
                <a:uFillTx/>
                <a:latin typeface="Arial"/>
                <a:ea typeface="+mn-ea"/>
                <a:cs typeface="+mn-cs"/>
              </a:rPr>
              <a:t>Credit Discount- Any credits such as trade-ins. This must always be quoted as a negative dollar amount and is the only contract line item that can be quoted as a negative amount.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DELIVERY-Z: </a:t>
            </a:r>
            <a:r>
              <a:rPr kumimoji="0" lang="en-US" sz="1800" b="0" i="0" u="none" strike="noStrike" kern="1200" cap="none" spc="0" normalizeH="0" baseline="0" noProof="0" dirty="0">
                <a:ln>
                  <a:noFill/>
                </a:ln>
                <a:solidFill>
                  <a:srgbClr val="000000"/>
                </a:solidFill>
                <a:effectLst/>
                <a:uLnTx/>
                <a:uFillTx/>
                <a:latin typeface="Arial"/>
                <a:ea typeface="+mn-ea"/>
                <a:cs typeface="+mn-cs"/>
              </a:rPr>
              <a:t>Delivery Fee- See A.1.29 DELIVERY AND OTHER CHARGES.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PURCHASECARD-Z: </a:t>
            </a:r>
            <a:r>
              <a:rPr kumimoji="0" lang="en-US" sz="1800" b="0" i="0" u="none" strike="noStrike" kern="1200" cap="none" spc="0" normalizeH="0" baseline="0" noProof="0" dirty="0">
                <a:ln>
                  <a:noFill/>
                </a:ln>
                <a:solidFill>
                  <a:srgbClr val="000000"/>
                </a:solidFill>
                <a:effectLst/>
                <a:uLnTx/>
                <a:uFillTx/>
                <a:latin typeface="Arial"/>
                <a:ea typeface="+mn-ea"/>
                <a:cs typeface="+mn-cs"/>
              </a:rPr>
              <a:t>Credit card surcharge fee.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456303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B44B1-9E7B-6A1F-5350-202FBBBDE3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9045FF-4E81-F6B1-CC07-1F857F27EE2E}"/>
              </a:ext>
            </a:extLst>
          </p:cNvPr>
          <p:cNvSpPr txBox="1"/>
          <p:nvPr/>
        </p:nvSpPr>
        <p:spPr>
          <a:xfrm>
            <a:off x="3082391"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Variably Priced CLINs</a:t>
            </a:r>
          </a:p>
        </p:txBody>
      </p:sp>
      <p:sp>
        <p:nvSpPr>
          <p:cNvPr id="5" name="TextBox 4">
            <a:extLst>
              <a:ext uri="{FF2B5EF4-FFF2-40B4-BE49-F238E27FC236}">
                <a16:creationId xmlns:a16="http://schemas.microsoft.com/office/drawing/2014/main" id="{2C8678D8-2443-4E54-FCBD-500C29038083}"/>
              </a:ext>
            </a:extLst>
          </p:cNvPr>
          <p:cNvSpPr txBox="1"/>
          <p:nvPr/>
        </p:nvSpPr>
        <p:spPr>
          <a:xfrm>
            <a:off x="1024863" y="1781964"/>
            <a:ext cx="10142273"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GOVERNMENTAL-Z: </a:t>
            </a:r>
            <a:r>
              <a:rPr kumimoji="0" lang="en-US" sz="1800" b="0" i="0" u="none" strike="noStrike" kern="1200" cap="none" spc="0" normalizeH="0" baseline="0" noProof="0" dirty="0">
                <a:ln>
                  <a:noFill/>
                </a:ln>
                <a:solidFill>
                  <a:srgbClr val="000000"/>
                </a:solidFill>
                <a:effectLst/>
                <a:uLnTx/>
                <a:uFillTx/>
                <a:latin typeface="Arial"/>
                <a:ea typeface="+mn-ea"/>
                <a:cs typeface="+mn-cs"/>
              </a:rPr>
              <a:t>External Government imposed fees such as California Waste fee, tariffs, etc.). Additional costs imposed by a Governmental entity not directly specific to the SEWP contracts. Detailed description must be included on the quote. Supporting documentation may be requested by the ordering agency as the ordering agency will assess the impact of the tax laws of its jurisdiction. A list of currently accepted uses for this CLIN is provided in Attachment C SEWP Contractor Holder User Manual.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ODC-Z: </a:t>
            </a:r>
            <a:r>
              <a:rPr kumimoji="0" lang="en-US" sz="1800" b="0" i="0" u="none" strike="noStrike" kern="1200" cap="none" spc="0" normalizeH="0" baseline="0" noProof="0" dirty="0">
                <a:ln>
                  <a:noFill/>
                </a:ln>
                <a:solidFill>
                  <a:srgbClr val="000000"/>
                </a:solidFill>
                <a:effectLst/>
                <a:uLnTx/>
                <a:uFillTx/>
                <a:latin typeface="Arial"/>
                <a:ea typeface="+mn-ea"/>
                <a:cs typeface="+mn-cs"/>
              </a:rPr>
              <a:t>Other Direct Cost. Supporting documentation may be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OVERHEAD-Z: </a:t>
            </a:r>
            <a:r>
              <a:rPr kumimoji="0" lang="en-US" sz="1800" b="0" i="0" u="none" strike="noStrike" kern="1200" cap="none" spc="0" normalizeH="0" baseline="0" noProof="0" dirty="0">
                <a:ln>
                  <a:noFill/>
                </a:ln>
                <a:solidFill>
                  <a:srgbClr val="000000"/>
                </a:solidFill>
                <a:effectLst/>
                <a:uLnTx/>
                <a:uFillTx/>
                <a:latin typeface="Arial"/>
                <a:ea typeface="+mn-ea"/>
                <a:cs typeface="+mn-cs"/>
              </a:rPr>
              <a:t>expenses directly related to the management of an order’s award. Supporting documentation may be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GENADMINISTRATION-Z: </a:t>
            </a:r>
            <a:r>
              <a:rPr kumimoji="0" lang="en-US" sz="1800" b="0" i="0" u="none" strike="noStrike" kern="1200" cap="none" spc="0" normalizeH="0" baseline="0" noProof="0" dirty="0">
                <a:ln>
                  <a:noFill/>
                </a:ln>
                <a:solidFill>
                  <a:srgbClr val="000000"/>
                </a:solidFill>
                <a:effectLst/>
                <a:uLnTx/>
                <a:uFillTx/>
                <a:latin typeface="Arial"/>
                <a:ea typeface="+mn-ea"/>
                <a:cs typeface="+mn-cs"/>
              </a:rPr>
              <a:t>expenses incurred in the day-to-day operations of a business. Supporting documentation may be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1419405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80D4CB-9286-4165-D4FD-83EEB41F4752}"/>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Order Data </a:t>
            </a:r>
          </a:p>
        </p:txBody>
      </p:sp>
      <p:sp>
        <p:nvSpPr>
          <p:cNvPr id="5" name="TextBox 4">
            <a:extLst>
              <a:ext uri="{FF2B5EF4-FFF2-40B4-BE49-F238E27FC236}">
                <a16:creationId xmlns:a16="http://schemas.microsoft.com/office/drawing/2014/main" id="{A8112AE3-E171-31B6-97AD-8B476090AE8F}"/>
              </a:ext>
            </a:extLst>
          </p:cNvPr>
          <p:cNvSpPr txBox="1"/>
          <p:nvPr/>
        </p:nvSpPr>
        <p:spPr>
          <a:xfrm>
            <a:off x="1330859" y="1290258"/>
            <a:ext cx="8696960"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Order are submitted to SEWP PMO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SEWP PMO enters the order data into the SEWP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
        <p:nvSpPr>
          <p:cNvPr id="7" name="TextBox 6">
            <a:extLst>
              <a:ext uri="{FF2B5EF4-FFF2-40B4-BE49-F238E27FC236}">
                <a16:creationId xmlns:a16="http://schemas.microsoft.com/office/drawing/2014/main" id="{94C7FED4-08C8-09A2-97E0-B2FBE82CDA61}"/>
              </a:ext>
            </a:extLst>
          </p:cNvPr>
          <p:cNvSpPr txBox="1"/>
          <p:nvPr/>
        </p:nvSpPr>
        <p:spPr>
          <a:xfrm>
            <a:off x="4247112" y="2837262"/>
            <a:ext cx="286445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Delivery Date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Period of Performance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Order Documentation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Additional Ts &amp; Cs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
        <p:nvSpPr>
          <p:cNvPr id="9" name="TextBox 8">
            <a:extLst>
              <a:ext uri="{FF2B5EF4-FFF2-40B4-BE49-F238E27FC236}">
                <a16:creationId xmlns:a16="http://schemas.microsoft.com/office/drawing/2014/main" id="{A4B7360E-66D2-6C09-7DF7-75F38C185FAA}"/>
              </a:ext>
            </a:extLst>
          </p:cNvPr>
          <p:cNvSpPr txBox="1"/>
          <p:nvPr/>
        </p:nvSpPr>
        <p:spPr>
          <a:xfrm>
            <a:off x="1187086" y="2837262"/>
            <a:ext cx="2864454"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Award Date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Agency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Organization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Holder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Number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Shipping Adress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Total Dollar Amount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RFQ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p:txBody>
      </p:sp>
    </p:spTree>
    <p:extLst>
      <p:ext uri="{BB962C8B-B14F-4D97-AF65-F5344CB8AC3E}">
        <p14:creationId xmlns:p14="http://schemas.microsoft.com/office/powerpoint/2010/main" val="1304904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83490D-E0D3-E67C-90CE-BA204B71DBDF}"/>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Order Modification</a:t>
            </a:r>
          </a:p>
        </p:txBody>
      </p:sp>
      <p:sp>
        <p:nvSpPr>
          <p:cNvPr id="5" name="TextBox 4">
            <a:extLst>
              <a:ext uri="{FF2B5EF4-FFF2-40B4-BE49-F238E27FC236}">
                <a16:creationId xmlns:a16="http://schemas.microsoft.com/office/drawing/2014/main" id="{0ACEBA4B-BBB0-FE64-CD04-8DB0C8FD5089}"/>
              </a:ext>
            </a:extLst>
          </p:cNvPr>
          <p:cNvSpPr txBox="1"/>
          <p:nvPr/>
        </p:nvSpPr>
        <p:spPr>
          <a:xfrm>
            <a:off x="1330859" y="1290258"/>
            <a:ext cx="8696960"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Order Modifications follow the same process as base order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New information must be verified against Database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New obligated dollar amount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New CLINs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Order Updates are required through out the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SEWP PMO keeps track of delivery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Holder are required to provide monthly updates on service orders.(A.1.3 Reports of Work)</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8169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0BA413-320A-B8F0-3121-1BA9C25C07F8}"/>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Reporting Impact</a:t>
            </a:r>
          </a:p>
        </p:txBody>
      </p:sp>
      <p:sp>
        <p:nvSpPr>
          <p:cNvPr id="5" name="TextBox 4">
            <a:extLst>
              <a:ext uri="{FF2B5EF4-FFF2-40B4-BE49-F238E27FC236}">
                <a16:creationId xmlns:a16="http://schemas.microsoft.com/office/drawing/2014/main" id="{9C8B138D-36C4-4E42-69DC-D1072F1546C3}"/>
              </a:ext>
            </a:extLst>
          </p:cNvPr>
          <p:cNvSpPr txBox="1"/>
          <p:nvPr/>
        </p:nvSpPr>
        <p:spPr>
          <a:xfrm>
            <a:off x="1330859" y="1290258"/>
            <a:ext cx="8696960"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Customer Reports – Reports are used for acquisition planning(Agency data their decision on how to share and use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Agency Totals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Site Reports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Storefronts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 Holder Reports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Weekly Report – Orders, RFQ, Quotes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 Download Report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Delivery Report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Annual Report – By Agency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064578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title="Image of Report">
            <a:extLst>
              <a:ext uri="{FF2B5EF4-FFF2-40B4-BE49-F238E27FC236}">
                <a16:creationId xmlns:a16="http://schemas.microsoft.com/office/drawing/2014/main" id="{78735E3C-C170-2464-94FE-24DE480354D4}"/>
              </a:ext>
            </a:extLst>
          </p:cNvPr>
          <p:cNvPicPr>
            <a:picLocks noChangeAspect="1"/>
          </p:cNvPicPr>
          <p:nvPr/>
        </p:nvPicPr>
        <p:blipFill>
          <a:blip r:embed="rId2"/>
          <a:stretch>
            <a:fillRect/>
          </a:stretch>
        </p:blipFill>
        <p:spPr>
          <a:xfrm>
            <a:off x="610093" y="1489549"/>
            <a:ext cx="8311787" cy="3878902"/>
          </a:xfrm>
          <a:prstGeom prst="rect">
            <a:avLst/>
          </a:prstGeom>
          <a:noFill/>
          <a:ln w="19050">
            <a:solidFill>
              <a:srgbClr val="336699"/>
            </a:solidFill>
          </a:ln>
          <a:effectLst>
            <a:outerShdw blurRad="50800" dist="88900" dir="13500000" algn="br" rotWithShape="0">
              <a:prstClr val="black">
                <a:alpha val="40000"/>
              </a:prstClr>
            </a:outerShdw>
          </a:effectLst>
        </p:spPr>
      </p:pic>
      <p:pic>
        <p:nvPicPr>
          <p:cNvPr id="4" name="Picture 3" title="Sample report fields">
            <a:extLst>
              <a:ext uri="{FF2B5EF4-FFF2-40B4-BE49-F238E27FC236}">
                <a16:creationId xmlns:a16="http://schemas.microsoft.com/office/drawing/2014/main" id="{FAC829E0-64D3-718B-0C5F-12514EC3EE50}"/>
              </a:ext>
            </a:extLst>
          </p:cNvPr>
          <p:cNvPicPr>
            <a:picLocks noChangeAspect="1"/>
          </p:cNvPicPr>
          <p:nvPr/>
        </p:nvPicPr>
        <p:blipFill>
          <a:blip r:embed="rId3"/>
          <a:stretch>
            <a:fillRect/>
          </a:stretch>
        </p:blipFill>
        <p:spPr>
          <a:xfrm>
            <a:off x="7161133" y="3072253"/>
            <a:ext cx="4329252" cy="2979039"/>
          </a:xfrm>
          <a:prstGeom prst="rect">
            <a:avLst/>
          </a:prstGeom>
          <a:ln w="19050">
            <a:solidFill>
              <a:srgbClr val="336699"/>
            </a:solidFill>
          </a:ln>
          <a:effectLst>
            <a:outerShdw blurRad="50800" dist="76200" dir="8100000" algn="tr" rotWithShape="0">
              <a:prstClr val="black">
                <a:alpha val="40000"/>
              </a:prstClr>
            </a:outerShdw>
          </a:effectLst>
        </p:spPr>
      </p:pic>
      <p:sp>
        <p:nvSpPr>
          <p:cNvPr id="6" name="TextBox 5">
            <a:extLst>
              <a:ext uri="{FF2B5EF4-FFF2-40B4-BE49-F238E27FC236}">
                <a16:creationId xmlns:a16="http://schemas.microsoft.com/office/drawing/2014/main" id="{1CD9952C-2FF2-0BCD-A701-C63C3ED903B7}"/>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Agency Report Sample</a:t>
            </a:r>
          </a:p>
        </p:txBody>
      </p:sp>
    </p:spTree>
    <p:extLst>
      <p:ext uri="{BB962C8B-B14F-4D97-AF65-F5344CB8AC3E}">
        <p14:creationId xmlns:p14="http://schemas.microsoft.com/office/powerpoint/2010/main" val="4278301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96B67-D619-E911-6E7D-35BCCC6BFF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EF54A1-20BB-FE52-92FC-F3B21B73D534}"/>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Program Performance</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5076BA23-68A4-FAC8-E539-0B08D075EC0A}"/>
              </a:ext>
            </a:extLst>
          </p:cNvPr>
          <p:cNvSpPr txBox="1"/>
          <p:nvPr/>
        </p:nvSpPr>
        <p:spPr>
          <a:xfrm>
            <a:off x="0" y="873322"/>
            <a:ext cx="10889276" cy="1508105"/>
          </a:xfrm>
          <a:prstGeom prst="rect">
            <a:avLst/>
          </a:prstGeom>
          <a:noFill/>
        </p:spPr>
        <p:txBody>
          <a:bodyPr wrap="square" rtlCol="0">
            <a:spAutoFit/>
          </a:bodyPr>
          <a:lstStyle/>
          <a:p>
            <a:r>
              <a:rPr lang="en-US" dirty="0">
                <a:solidFill>
                  <a:schemeClr val="bg1"/>
                </a:solidFill>
              </a:rPr>
              <a:t> </a:t>
            </a:r>
            <a:endParaRPr lang="en-US" dirty="0">
              <a:solidFill>
                <a:schemeClr val="bg1"/>
              </a:solidFill>
              <a:latin typeface="Segoe UI" panose="020B0502040204020203" pitchFamily="34" charset="0"/>
              <a:cs typeface="Segoe UI" panose="020B0502040204020203" pitchFamily="34" charset="0"/>
            </a:endParaRPr>
          </a:p>
          <a:p>
            <a:endParaRPr lang="en-US" sz="2000"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endParaRPr lang="en-US" dirty="0">
              <a:solidFill>
                <a:schemeClr val="bg1"/>
              </a:solidFill>
              <a:latin typeface="Segoe UI" panose="020B0502040204020203" pitchFamily="34" charset="0"/>
              <a:cs typeface="Segoe UI" panose="020B0502040204020203" pitchFamily="34" charset="0"/>
            </a:endParaRPr>
          </a:p>
          <a:p>
            <a:r>
              <a:rPr lang="en-US" dirty="0">
                <a:solidFill>
                  <a:schemeClr val="bg1"/>
                </a:solidFill>
                <a:latin typeface="Segoe UI" panose="020B0502040204020203" pitchFamily="34" charset="0"/>
                <a:cs typeface="Segoe UI" panose="020B0502040204020203" pitchFamily="34" charset="0"/>
              </a:rPr>
              <a:t> </a:t>
            </a:r>
          </a:p>
        </p:txBody>
      </p:sp>
      <p:sp>
        <p:nvSpPr>
          <p:cNvPr id="4" name="TextBox 3">
            <a:extLst>
              <a:ext uri="{FF2B5EF4-FFF2-40B4-BE49-F238E27FC236}">
                <a16:creationId xmlns:a16="http://schemas.microsoft.com/office/drawing/2014/main" id="{31A16B40-1F41-B25B-81AC-0D7C48FA00A5}"/>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graphicFrame>
        <p:nvGraphicFramePr>
          <p:cNvPr id="13" name="Content Placeholder 4">
            <a:extLst>
              <a:ext uri="{FF2B5EF4-FFF2-40B4-BE49-F238E27FC236}">
                <a16:creationId xmlns:a16="http://schemas.microsoft.com/office/drawing/2014/main" id="{FCE0BED6-56A1-89DF-A048-558A2FDEEE3E}"/>
              </a:ext>
            </a:extLst>
          </p:cNvPr>
          <p:cNvGraphicFramePr>
            <a:graphicFrameLocks/>
          </p:cNvGraphicFramePr>
          <p:nvPr>
            <p:extLst>
              <p:ext uri="{D42A27DB-BD31-4B8C-83A1-F6EECF244321}">
                <p14:modId xmlns:p14="http://schemas.microsoft.com/office/powerpoint/2010/main" val="1076075472"/>
              </p:ext>
            </p:extLst>
          </p:nvPr>
        </p:nvGraphicFramePr>
        <p:xfrm>
          <a:off x="284945" y="1226405"/>
          <a:ext cx="11622110" cy="5077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01876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AI-generated content may be incorrect.">
            <a:extLst>
              <a:ext uri="{FF2B5EF4-FFF2-40B4-BE49-F238E27FC236}">
                <a16:creationId xmlns:a16="http://schemas.microsoft.com/office/drawing/2014/main" id="{42283B2D-1639-8236-C90E-0303BCB36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649" y="1719720"/>
            <a:ext cx="8842702" cy="4214174"/>
          </a:xfrm>
          <a:prstGeom prst="rect">
            <a:avLst/>
          </a:prstGeom>
        </p:spPr>
      </p:pic>
      <p:sp>
        <p:nvSpPr>
          <p:cNvPr id="5" name="TextBox 4">
            <a:extLst>
              <a:ext uri="{FF2B5EF4-FFF2-40B4-BE49-F238E27FC236}">
                <a16:creationId xmlns:a16="http://schemas.microsoft.com/office/drawing/2014/main" id="{79AD1F20-0D97-2AEE-4FA3-6B56D8D7A2A9}"/>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Agency Dashboard</a:t>
            </a:r>
          </a:p>
        </p:txBody>
      </p:sp>
    </p:spTree>
    <p:extLst>
      <p:ext uri="{BB962C8B-B14F-4D97-AF65-F5344CB8AC3E}">
        <p14:creationId xmlns:p14="http://schemas.microsoft.com/office/powerpoint/2010/main" val="1628963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EB9231-4240-6AC5-5302-2D0419BFC260}"/>
              </a:ext>
            </a:extLst>
          </p:cNvPr>
          <p:cNvSpPr txBox="1"/>
          <p:nvPr/>
        </p:nvSpPr>
        <p:spPr>
          <a:xfrm>
            <a:off x="319177" y="2111870"/>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Provider</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sp>
        <p:nvSpPr>
          <p:cNvPr id="7" name="TextBox 6">
            <a:extLst>
              <a:ext uri="{FF2B5EF4-FFF2-40B4-BE49-F238E27FC236}">
                <a16:creationId xmlns:a16="http://schemas.microsoft.com/office/drawing/2014/main" id="{61BBD7D0-A896-C8EA-B4E8-57F889E5D7B0}"/>
              </a:ext>
            </a:extLst>
          </p:cNvPr>
          <p:cNvSpPr txBox="1"/>
          <p:nvPr/>
        </p:nvSpPr>
        <p:spPr>
          <a:xfrm>
            <a:off x="2967487" y="2111870"/>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Part</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r>
              <a:rPr kumimoji="0" lang="en-US" sz="1800" b="0" i="0" u="none" strike="noStrike" kern="1200" cap="none" spc="0" normalizeH="0" baseline="0" noProof="0" dirty="0">
                <a:ln>
                  <a:noFill/>
                </a:ln>
                <a:solidFill>
                  <a:srgbClr val="000000"/>
                </a:solidFill>
                <a:effectLst/>
                <a:uLnTx/>
                <a:uFillTx/>
                <a:latin typeface="Arial"/>
                <a:ea typeface="+mn-ea"/>
                <a:cs typeface="+mn-cs"/>
              </a:rPr>
              <a:t>Number</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sp>
        <p:nvSpPr>
          <p:cNvPr id="9" name="TextBox 8">
            <a:extLst>
              <a:ext uri="{FF2B5EF4-FFF2-40B4-BE49-F238E27FC236}">
                <a16:creationId xmlns:a16="http://schemas.microsoft.com/office/drawing/2014/main" id="{B9BD1DC0-9D8B-07C3-67D1-3A17D6C7D472}"/>
              </a:ext>
            </a:extLst>
          </p:cNvPr>
          <p:cNvSpPr txBox="1"/>
          <p:nvPr/>
        </p:nvSpPr>
        <p:spPr>
          <a:xfrm>
            <a:off x="5555410" y="2111870"/>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p>
        </p:txBody>
      </p:sp>
      <p:sp>
        <p:nvSpPr>
          <p:cNvPr id="11" name="TextBox 10">
            <a:extLst>
              <a:ext uri="{FF2B5EF4-FFF2-40B4-BE49-F238E27FC236}">
                <a16:creationId xmlns:a16="http://schemas.microsoft.com/office/drawing/2014/main" id="{3BA74E0D-492E-F03B-FC65-EE405C171F96}"/>
              </a:ext>
            </a:extLst>
          </p:cNvPr>
          <p:cNvSpPr txBox="1"/>
          <p:nvPr/>
        </p:nvSpPr>
        <p:spPr>
          <a:xfrm flipV="1">
            <a:off x="2454215" y="2101641"/>
            <a:ext cx="319178"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66B8"/>
                </a:solidFill>
                <a:effectLst/>
                <a:uLnTx/>
                <a:uFillTx/>
                <a:latin typeface="Arial"/>
                <a:ea typeface="+mn-ea"/>
                <a:cs typeface="+mn-cs"/>
              </a:rPr>
              <a:t>+</a:t>
            </a:r>
          </a:p>
        </p:txBody>
      </p:sp>
      <p:sp>
        <p:nvSpPr>
          <p:cNvPr id="15" name="TextBox 14">
            <a:extLst>
              <a:ext uri="{FF2B5EF4-FFF2-40B4-BE49-F238E27FC236}">
                <a16:creationId xmlns:a16="http://schemas.microsoft.com/office/drawing/2014/main" id="{0A0B9728-1EA4-75C6-1605-832C575BD405}"/>
              </a:ext>
            </a:extLst>
          </p:cNvPr>
          <p:cNvSpPr txBox="1"/>
          <p:nvPr/>
        </p:nvSpPr>
        <p:spPr>
          <a:xfrm>
            <a:off x="5037826" y="2101641"/>
            <a:ext cx="388189"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66B8"/>
                </a:solidFill>
                <a:effectLst/>
                <a:uLnTx/>
                <a:uFillTx/>
                <a:latin typeface="Arial"/>
                <a:ea typeface="+mn-ea"/>
                <a:cs typeface="+mn-cs"/>
              </a:rPr>
              <a:t>=</a:t>
            </a:r>
          </a:p>
        </p:txBody>
      </p:sp>
      <p:sp>
        <p:nvSpPr>
          <p:cNvPr id="19" name="TextBox 18">
            <a:extLst>
              <a:ext uri="{FF2B5EF4-FFF2-40B4-BE49-F238E27FC236}">
                <a16:creationId xmlns:a16="http://schemas.microsoft.com/office/drawing/2014/main" id="{72ABCB6A-A881-98FA-453D-44FC11F54034}"/>
              </a:ext>
            </a:extLst>
          </p:cNvPr>
          <p:cNvSpPr txBox="1"/>
          <p:nvPr/>
        </p:nvSpPr>
        <p:spPr>
          <a:xfrm>
            <a:off x="5555410" y="1367123"/>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Contract</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cxnSp>
        <p:nvCxnSpPr>
          <p:cNvPr id="21" name="Straight Arrow Connector 20">
            <a:extLst>
              <a:ext uri="{FF2B5EF4-FFF2-40B4-BE49-F238E27FC236}">
                <a16:creationId xmlns:a16="http://schemas.microsoft.com/office/drawing/2014/main" id="{5057D820-7CD0-8F0E-9BAC-BB1009ADBBFE}"/>
              </a:ext>
            </a:extLst>
          </p:cNvPr>
          <p:cNvCxnSpPr>
            <a:cxnSpLocks/>
            <a:stCxn id="19" idx="2"/>
            <a:endCxn id="9" idx="0"/>
          </p:cNvCxnSpPr>
          <p:nvPr/>
        </p:nvCxnSpPr>
        <p:spPr>
          <a:xfrm>
            <a:off x="6525882" y="1736455"/>
            <a:ext cx="0" cy="3754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Rectangle 23">
            <a:extLst>
              <a:ext uri="{FF2B5EF4-FFF2-40B4-BE49-F238E27FC236}">
                <a16:creationId xmlns:a16="http://schemas.microsoft.com/office/drawing/2014/main" id="{0CF7488B-E9A9-6709-D2B1-1A6B052110EC}"/>
              </a:ext>
            </a:extLst>
          </p:cNvPr>
          <p:cNvSpPr/>
          <p:nvPr/>
        </p:nvSpPr>
        <p:spPr>
          <a:xfrm>
            <a:off x="444260" y="2856617"/>
            <a:ext cx="11516264" cy="31486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TextBox 25">
            <a:extLst>
              <a:ext uri="{FF2B5EF4-FFF2-40B4-BE49-F238E27FC236}">
                <a16:creationId xmlns:a16="http://schemas.microsoft.com/office/drawing/2014/main" id="{534CD4CF-D6AF-DDE0-1BAC-164BBBAA00CB}"/>
              </a:ext>
            </a:extLst>
          </p:cNvPr>
          <p:cNvSpPr txBox="1"/>
          <p:nvPr/>
        </p:nvSpPr>
        <p:spPr>
          <a:xfrm>
            <a:off x="9635705" y="4841329"/>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sp>
        <p:nvSpPr>
          <p:cNvPr id="30" name="TextBox 29">
            <a:extLst>
              <a:ext uri="{FF2B5EF4-FFF2-40B4-BE49-F238E27FC236}">
                <a16:creationId xmlns:a16="http://schemas.microsoft.com/office/drawing/2014/main" id="{8E0EE250-A549-EB5A-3C55-4A10FE0DAE8B}"/>
              </a:ext>
            </a:extLst>
          </p:cNvPr>
          <p:cNvSpPr txBox="1"/>
          <p:nvPr/>
        </p:nvSpPr>
        <p:spPr>
          <a:xfrm>
            <a:off x="4781909" y="3093844"/>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Order</a:t>
            </a: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sp>
        <p:nvSpPr>
          <p:cNvPr id="36" name="TextBox 35">
            <a:extLst>
              <a:ext uri="{FF2B5EF4-FFF2-40B4-BE49-F238E27FC236}">
                <a16:creationId xmlns:a16="http://schemas.microsoft.com/office/drawing/2014/main" id="{41D35515-69F2-6A18-0744-BE45B193D087}"/>
              </a:ext>
            </a:extLst>
          </p:cNvPr>
          <p:cNvSpPr txBox="1"/>
          <p:nvPr/>
        </p:nvSpPr>
        <p:spPr>
          <a:xfrm>
            <a:off x="7444596" y="4854433"/>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p>
        </p:txBody>
      </p:sp>
      <p:sp>
        <p:nvSpPr>
          <p:cNvPr id="38" name="TextBox 37">
            <a:extLst>
              <a:ext uri="{FF2B5EF4-FFF2-40B4-BE49-F238E27FC236}">
                <a16:creationId xmlns:a16="http://schemas.microsoft.com/office/drawing/2014/main" id="{945C8A2E-2E55-5CA1-3C5A-444BE634A5CE}"/>
              </a:ext>
            </a:extLst>
          </p:cNvPr>
          <p:cNvSpPr txBox="1"/>
          <p:nvPr/>
        </p:nvSpPr>
        <p:spPr>
          <a:xfrm>
            <a:off x="5231920" y="4854433"/>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p>
        </p:txBody>
      </p:sp>
      <p:sp>
        <p:nvSpPr>
          <p:cNvPr id="40" name="TextBox 39">
            <a:extLst>
              <a:ext uri="{FF2B5EF4-FFF2-40B4-BE49-F238E27FC236}">
                <a16:creationId xmlns:a16="http://schemas.microsoft.com/office/drawing/2014/main" id="{36CF7636-2916-9770-E7F4-857588BDFF52}"/>
              </a:ext>
            </a:extLst>
          </p:cNvPr>
          <p:cNvSpPr txBox="1"/>
          <p:nvPr/>
        </p:nvSpPr>
        <p:spPr>
          <a:xfrm>
            <a:off x="2967487" y="4860821"/>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p>
        </p:txBody>
      </p:sp>
      <p:sp>
        <p:nvSpPr>
          <p:cNvPr id="42" name="TextBox 41">
            <a:extLst>
              <a:ext uri="{FF2B5EF4-FFF2-40B4-BE49-F238E27FC236}">
                <a16:creationId xmlns:a16="http://schemas.microsoft.com/office/drawing/2014/main" id="{F3E73CEE-D738-1CE2-F97B-C1B8353E8F11}"/>
              </a:ext>
            </a:extLst>
          </p:cNvPr>
          <p:cNvSpPr txBox="1"/>
          <p:nvPr/>
        </p:nvSpPr>
        <p:spPr>
          <a:xfrm>
            <a:off x="754811" y="4860821"/>
            <a:ext cx="1940944"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CLIN</a:t>
            </a:r>
          </a:p>
        </p:txBody>
      </p:sp>
      <p:sp>
        <p:nvSpPr>
          <p:cNvPr id="44" name="TextBox 43">
            <a:extLst>
              <a:ext uri="{FF2B5EF4-FFF2-40B4-BE49-F238E27FC236}">
                <a16:creationId xmlns:a16="http://schemas.microsoft.com/office/drawing/2014/main" id="{CA69640B-A09C-2330-2CD6-DA6C129C0C44}"/>
              </a:ext>
            </a:extLst>
          </p:cNvPr>
          <p:cNvSpPr txBox="1"/>
          <p:nvPr/>
        </p:nvSpPr>
        <p:spPr>
          <a:xfrm>
            <a:off x="873424" y="3912844"/>
            <a:ext cx="10657936" cy="369332"/>
          </a:xfrm>
          <a:prstGeom prst="rect">
            <a:avLst/>
          </a:prstGeom>
          <a:noFill/>
          <a:ln>
            <a:solidFill>
              <a:schemeClr val="tx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Agency Award Information </a:t>
            </a:r>
          </a:p>
        </p:txBody>
      </p:sp>
      <p:sp>
        <p:nvSpPr>
          <p:cNvPr id="46" name="TextBox 45">
            <a:extLst>
              <a:ext uri="{FF2B5EF4-FFF2-40B4-BE49-F238E27FC236}">
                <a16:creationId xmlns:a16="http://schemas.microsoft.com/office/drawing/2014/main" id="{4420C4C6-88F9-19A1-C316-87E2B117B095}"/>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Recap &amp; Review</a:t>
            </a:r>
          </a:p>
        </p:txBody>
      </p:sp>
    </p:spTree>
    <p:extLst>
      <p:ext uri="{BB962C8B-B14F-4D97-AF65-F5344CB8AC3E}">
        <p14:creationId xmlns:p14="http://schemas.microsoft.com/office/powerpoint/2010/main" val="1015994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151720-6094-9445-1ABD-6E710F13CD8C}"/>
              </a:ext>
            </a:extLst>
          </p:cNvPr>
          <p:cNvSpPr txBox="1"/>
          <p:nvPr/>
        </p:nvSpPr>
        <p:spPr>
          <a:xfrm>
            <a:off x="2823598" y="229682"/>
            <a:ext cx="88824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Important Takeaways</a:t>
            </a:r>
          </a:p>
        </p:txBody>
      </p:sp>
      <p:sp>
        <p:nvSpPr>
          <p:cNvPr id="5" name="TextBox 4">
            <a:extLst>
              <a:ext uri="{FF2B5EF4-FFF2-40B4-BE49-F238E27FC236}">
                <a16:creationId xmlns:a16="http://schemas.microsoft.com/office/drawing/2014/main" id="{532E9D81-9BED-CAF7-E706-439DDA37BD41}"/>
              </a:ext>
            </a:extLst>
          </p:cNvPr>
          <p:cNvSpPr txBox="1"/>
          <p:nvPr/>
        </p:nvSpPr>
        <p:spPr>
          <a:xfrm>
            <a:off x="1460255" y="2308175"/>
            <a:ext cx="8696960"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Accuracy of data contract holders provide is key.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The amount and accuracy of the SEWP data provided to agencies is differentiator to agencies.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Use the reporting provided by the SEWP PMO to manage your contract.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Timeliness of required reporting keeps contract holder in good standing.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59721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441846" y="1896798"/>
            <a:ext cx="7404577"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Technology Refresh (TR)</a:t>
            </a: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
        <p:nvSpPr>
          <p:cNvPr id="3" name="TextBox 2">
            <a:extLst>
              <a:ext uri="{FF2B5EF4-FFF2-40B4-BE49-F238E27FC236}">
                <a16:creationId xmlns:a16="http://schemas.microsoft.com/office/drawing/2014/main" id="{3CE18023-0C18-9B59-0D5C-BA203FAB1A79}"/>
              </a:ext>
            </a:extLst>
          </p:cNvPr>
          <p:cNvSpPr txBox="1"/>
          <p:nvPr/>
        </p:nvSpPr>
        <p:spPr>
          <a:xfrm>
            <a:off x="1043626" y="527141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TR Review </a:t>
            </a:r>
            <a:r>
              <a:rPr lang="en-US" sz="2400" b="1" dirty="0">
                <a:solidFill>
                  <a:srgbClr val="FFC000"/>
                </a:solidFill>
                <a:latin typeface="Segoe UI" panose="020B0502040204020203" pitchFamily="34" charset="0"/>
                <a:cs typeface="Segoe UI" panose="020B0502040204020203" pitchFamily="34" charset="0"/>
              </a:rPr>
              <a:t>(August 12</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ED681978-C9AB-EFFA-AAC3-1692D9320E56}"/>
              </a:ext>
            </a:extLst>
          </p:cNvPr>
          <p:cNvSpPr txBox="1"/>
          <p:nvPr/>
        </p:nvSpPr>
        <p:spPr>
          <a:xfrm>
            <a:off x="975847" y="1948565"/>
            <a:ext cx="10240305" cy="366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a:t>
            </a: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2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Line Item number (CLIN)</a:t>
            </a: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282575"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Is a unique occurrence of a product or service,</a:t>
            </a:r>
          </a:p>
          <a:p>
            <a:pPr marL="914400" marR="0" lvl="1" indent="-282575"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Has a price, and</a:t>
            </a:r>
          </a:p>
          <a:p>
            <a:pPr marL="914400" marR="0" lvl="1" indent="-282575"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Has attributes.</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Why are CLINs important?</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How does SEWP manage CLINs?</a:t>
            </a:r>
            <a:endParaRPr kumimoji="0" lang="en-US" sz="28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524867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5A668-C8E2-13ED-9E24-E2C6511C63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136E3EA-7D14-7A44-9D91-E56FC6224003}"/>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Technology Refresh (TR) Process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7756F4FB-C3C6-ECFE-B38B-1B4F03114D91}"/>
              </a:ext>
            </a:extLst>
          </p:cNvPr>
          <p:cNvSpPr txBox="1"/>
          <p:nvPr/>
        </p:nvSpPr>
        <p:spPr>
          <a:xfrm>
            <a:off x="769519" y="1507990"/>
            <a:ext cx="11117681" cy="49398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TR process allows Contract Holders to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add new, emerging commercial IT, communications, and audio-visual (ITC/AV) products and services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and to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drop obsolete ones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The TR process includes the following steps:</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submit a list of CLINs</a:t>
            </a:r>
          </a:p>
          <a:p>
            <a:pPr marL="1485900" marR="0" lvl="2"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TR submission app validates the data.</a:t>
            </a:r>
          </a:p>
          <a:p>
            <a:pPr marL="1885950" marR="0" lvl="3" indent="-285750" algn="l" defTabSz="914400" rtl="0" eaLnBrk="1" fontAlgn="auto" latinLnBrk="0" hangingPunct="1">
              <a:lnSpc>
                <a:spcPct val="150000"/>
              </a:lnSpc>
              <a:spcBef>
                <a:spcPts val="0"/>
              </a:spcBef>
              <a:spcAft>
                <a:spcPts val="0"/>
              </a:spcAft>
              <a:buClrTx/>
              <a:buSzPct val="118000"/>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Note: If an error is found, the entire TR will fail.</a:t>
            </a:r>
          </a:p>
          <a:p>
            <a:pPr marL="1485900" marR="0" lvl="2"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 report is sent to the Contract Holder.</a:t>
            </a:r>
          </a:p>
          <a:p>
            <a:pPr marL="1485900" marR="0" lvl="2"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Valid TRs move on to the CLIN review.</a:t>
            </a:r>
          </a:p>
          <a:p>
            <a:pPr marL="0" marR="0" lvl="1" indent="0" algn="l" defTabSz="914400" rtl="0" eaLnBrk="1" fontAlgn="auto" latinLnBrk="0" hangingPunct="1">
              <a:lnSpc>
                <a:spcPct val="100000"/>
              </a:lnSpc>
              <a:spcBef>
                <a:spcPts val="0"/>
              </a:spcBef>
              <a:spcAft>
                <a:spcPts val="0"/>
              </a:spcAft>
              <a:buClrTx/>
              <a:buSzPct val="118000"/>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8600" marR="0" lvl="1"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CLIN Review Process</a:t>
            </a:r>
          </a:p>
          <a:p>
            <a:pPr marL="1600200" marR="0" lvl="3" indent="-4572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staff reviews every CLIN.</a:t>
            </a:r>
          </a:p>
          <a:p>
            <a:pPr marL="1600200" marR="0" lvl="3" indent="-4572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 report is sent to the Contract Holder.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Tree>
    <p:extLst>
      <p:ext uri="{BB962C8B-B14F-4D97-AF65-F5344CB8AC3E}">
        <p14:creationId xmlns:p14="http://schemas.microsoft.com/office/powerpoint/2010/main" val="18576970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808E5-70B3-984F-F498-7D899B7CF7C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507BC4-2ACF-D9B3-142A-595CD05BCA99}"/>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TR Submission</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DB7C3D0C-326E-609F-9E9A-58053015F184}"/>
              </a:ext>
            </a:extLst>
          </p:cNvPr>
          <p:cNvSpPr txBox="1"/>
          <p:nvPr/>
        </p:nvSpPr>
        <p:spPr>
          <a:xfrm>
            <a:off x="364662" y="1676400"/>
            <a:ext cx="11637817" cy="42165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submit a TR, Contract Holders should complete the following steps: </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 the information below through the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Only Page (CHOP)</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Select the Contract Number,</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Enter the unique TR Number,</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Enter the exact # CLINs on the TR,</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Choose “Validate Only” if desired, and</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Attach the TR file.</a:t>
            </a:r>
          </a:p>
          <a:p>
            <a:pPr marL="914400" marR="0" lvl="1"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4400" marR="0" lvl="1" indent="-4572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Abide by the parameters for TR files:</a:t>
            </a:r>
            <a:endPar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 files must be in a text file.</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All files must use a keyword/value format.</a:t>
            </a:r>
          </a:p>
          <a:p>
            <a:pPr marL="1828800" marR="0" lvl="3" indent="-4572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Delimiter is “[“</a:t>
            </a:r>
          </a:p>
          <a:p>
            <a:pPr marL="914400" marR="0" lvl="1" indent="-4572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Add, update, and remove (including </a:t>
            </a: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End of Life, or EOL</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CLINs on a single TR.</a:t>
            </a:r>
          </a:p>
        </p:txBody>
      </p:sp>
    </p:spTree>
    <p:extLst>
      <p:ext uri="{BB962C8B-B14F-4D97-AF65-F5344CB8AC3E}">
        <p14:creationId xmlns:p14="http://schemas.microsoft.com/office/powerpoint/2010/main" val="3704038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C677A-18C8-E539-FF88-B96DBA2EA3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D190C7-540D-64E2-48A9-F26E4246350D}"/>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TR Submission Continued</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395D4F1E-2276-8872-7990-53B0FE1896AA}"/>
              </a:ext>
            </a:extLst>
          </p:cNvPr>
          <p:cNvSpPr txBox="1"/>
          <p:nvPr/>
        </p:nvSpPr>
        <p:spPr>
          <a:xfrm>
            <a:off x="1374010" y="1928390"/>
            <a:ext cx="9443979"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There are limits and restrictions on TR submissions.</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 maximum of 5,000 CLINs per TR</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TRs that include more than 200 CLINs are restricted to one Provider</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TR throttling </a:t>
            </a:r>
          </a:p>
        </p:txBody>
      </p:sp>
    </p:spTree>
    <p:extLst>
      <p:ext uri="{BB962C8B-B14F-4D97-AF65-F5344CB8AC3E}">
        <p14:creationId xmlns:p14="http://schemas.microsoft.com/office/powerpoint/2010/main" val="5317108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138AE-8012-A9AC-86B9-F41541C60DB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417F917-9999-7C06-8701-24F131CC7EE0}"/>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TR Review Process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D8C4AD99-D00C-94A4-7D28-2F0440DB7E2D}"/>
              </a:ext>
            </a:extLst>
          </p:cNvPr>
          <p:cNvSpPr txBox="1"/>
          <p:nvPr/>
        </p:nvSpPr>
        <p:spPr>
          <a:xfrm>
            <a:off x="1100210" y="1808860"/>
            <a:ext cx="9991580" cy="38933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Every CLIN is reviewed for:</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7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Scope;</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Proper and adequate description;</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Pricing;</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Required backup data; and</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Quality assurance (QA) checks.</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Individual CLINs may be excluded.</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CLINs will be added, updated, and removed upon approval of the TR.</a:t>
            </a:r>
            <a:endParaRPr kumimoji="0" lang="en-US" sz="20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066073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486F3-DF45-40CB-5238-03AEC2D031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F565DFC-8498-F276-73E1-304A2636B788}"/>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F0E0C08A-CA62-98F1-EA80-D7137C2D951D}"/>
              </a:ext>
            </a:extLst>
          </p:cNvPr>
          <p:cNvSpPr txBox="1"/>
          <p:nvPr/>
        </p:nvSpPr>
        <p:spPr>
          <a:xfrm>
            <a:off x="1374010" y="1539317"/>
            <a:ext cx="9443979"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 all backup data to ServiceNow.</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Document how the price was derived.</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Include the statement of work (SOW) when appropriate.</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Reference the </a:t>
            </a: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request #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when appropriate.</a:t>
            </a:r>
          </a:p>
          <a:p>
            <a:pPr marL="914400" marR="0" lvl="1" indent="-4572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will review the request and notify the Contract Holder.</a:t>
            </a:r>
          </a:p>
          <a:p>
            <a:pPr marL="457200" marR="0" lvl="0" indent="-4572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the backup data is approved:</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 notification email will include the Backup Flag Number.</a:t>
            </a:r>
          </a:p>
          <a:p>
            <a:pPr marL="800100" marR="0" lvl="1" indent="-342900" algn="l" defTabSz="914400" rtl="0" eaLnBrk="1" fontAlgn="auto" latinLnBrk="0" hangingPunct="1">
              <a:lnSpc>
                <a:spcPct val="10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Resubmit the CLIN:</a:t>
            </a:r>
          </a:p>
          <a:p>
            <a:pPr marL="1257300" marR="0" lvl="2" indent="-3429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BACKUPDATAFLAG</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keyword, and</a:t>
            </a:r>
          </a:p>
          <a:p>
            <a:pPr marL="1257300" marR="0" lvl="2" indent="-342900" algn="l" defTabSz="914400" rtl="0" eaLnBrk="1" fontAlgn="auto" latinLnBrk="0" hangingPunct="1">
              <a:lnSpc>
                <a:spcPct val="100000"/>
              </a:lnSpc>
              <a:spcBef>
                <a:spcPts val="0"/>
              </a:spcBef>
              <a:spcAft>
                <a:spcPts val="0"/>
              </a:spcAft>
              <a:buClrTx/>
              <a:buSzPct val="118000"/>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Set the value to that provided in the email response.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Tree>
    <p:extLst>
      <p:ext uri="{BB962C8B-B14F-4D97-AF65-F5344CB8AC3E}">
        <p14:creationId xmlns:p14="http://schemas.microsoft.com/office/powerpoint/2010/main" val="367136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03BA3-0B90-DD4E-6495-F040FF9F12F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B0D4C9-F2F0-1BBE-6814-8F0CA15BE40C}"/>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Customer Satisfaction</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F75DC78F-EED4-7D58-3B61-385DE94DED98}"/>
              </a:ext>
            </a:extLst>
          </p:cNvPr>
          <p:cNvSpPr txBox="1"/>
          <p:nvPr/>
        </p:nvSpPr>
        <p:spPr>
          <a:xfrm>
            <a:off x="424627" y="924122"/>
            <a:ext cx="10889276" cy="5201424"/>
          </a:xfrm>
          <a:prstGeom prst="rect">
            <a:avLst/>
          </a:prstGeom>
          <a:noFill/>
        </p:spPr>
        <p:txBody>
          <a:bodyPr wrap="square" rtlCol="0">
            <a:spAutoFit/>
          </a:bodyPr>
          <a:lstStyle/>
          <a:p>
            <a:pPr marL="342900" indent="-342900">
              <a:buFont typeface="Arial" panose="020B0604020202020204" pitchFamily="34" charset="0"/>
              <a:buChar char="•"/>
            </a:pPr>
            <a:endParaRPr lang="en-US" sz="2000" kern="0" dirty="0"/>
          </a:p>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Quality of products and services offered</a:t>
            </a:r>
          </a:p>
          <a:p>
            <a:pPr marL="800100" lvl="1" indent="-342900">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Contract Holders are required to provide quality products and services to the customer that meet the specifications of the Delivery Order. </a:t>
            </a:r>
            <a:endParaRPr lang="en-US" sz="2400" kern="0" dirty="0">
              <a:solidFill>
                <a:schemeClr val="bg1"/>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Interaction and responsiveness to customers</a:t>
            </a:r>
          </a:p>
          <a:p>
            <a:pPr marL="800100" lvl="1" indent="-342900">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Ability in which the sales staff as front-line responders and the Contract Holder’s Program Management Team passes on information and responds to questions and concerns from the customer and or the SEWP Program Management Office (PMO).</a:t>
            </a:r>
            <a:endParaRPr lang="en-US" sz="2400" kern="0" dirty="0">
              <a:solidFill>
                <a:schemeClr val="bg1"/>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Problem Resolution </a:t>
            </a:r>
          </a:p>
          <a:p>
            <a:pPr marL="800100" lvl="1" indent="-342900">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Responsiveness to a customer in a timely and professional manner, but it must also have a goal of addressing and resolving the customer’s issues</a:t>
            </a:r>
            <a:endParaRPr lang="en-US" sz="2400" kern="0" dirty="0">
              <a:solidFill>
                <a:schemeClr val="bg1"/>
              </a:solidFill>
              <a:latin typeface="Segoe UI" panose="020B0502040204020203" pitchFamily="34" charset="0"/>
              <a:cs typeface="Segoe UI" panose="020B0502040204020203" pitchFamily="34" charset="0"/>
            </a:endParaRPr>
          </a:p>
          <a:p>
            <a:endParaRPr lang="en-US" sz="2400" kern="0" dirty="0">
              <a:solidFill>
                <a:schemeClr val="bg1"/>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US" sz="2400" kern="0" dirty="0">
                <a:solidFill>
                  <a:schemeClr val="bg1"/>
                </a:solidFill>
                <a:latin typeface="Segoe UI" panose="020B0502040204020203" pitchFamily="34" charset="0"/>
                <a:cs typeface="Segoe UI" panose="020B0502040204020203" pitchFamily="34" charset="0"/>
              </a:rPr>
              <a:t>Excessive Requests to delay acceptance of orders</a:t>
            </a:r>
          </a:p>
        </p:txBody>
      </p:sp>
      <p:sp>
        <p:nvSpPr>
          <p:cNvPr id="4" name="TextBox 3">
            <a:extLst>
              <a:ext uri="{FF2B5EF4-FFF2-40B4-BE49-F238E27FC236}">
                <a16:creationId xmlns:a16="http://schemas.microsoft.com/office/drawing/2014/main" id="{83DCF1EE-6069-C6E4-F363-0C12A0B7B37F}"/>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Tree>
    <p:extLst>
      <p:ext uri="{BB962C8B-B14F-4D97-AF65-F5344CB8AC3E}">
        <p14:creationId xmlns:p14="http://schemas.microsoft.com/office/powerpoint/2010/main" val="18018431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345D-2D66-9853-047B-5B78640ECE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4B5A1D-07F3-DE77-91FE-BEC79D34CDB0}"/>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Bundling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19EAA2A4-2EFD-0E5A-B10A-07384ACDA4CB}"/>
              </a:ext>
            </a:extLst>
          </p:cNvPr>
          <p:cNvSpPr txBox="1"/>
          <p:nvPr/>
        </p:nvSpPr>
        <p:spPr>
          <a:xfrm>
            <a:off x="1115683" y="1676400"/>
            <a:ext cx="9960634" cy="48248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How to bundle multiple CLINs into one CLIN:</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BUNDLEFLAG</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keyword with a value of “Y”.</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BUNDLEPART</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keyword to submit bundle components:</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Format: BUNDLEPART[</a:t>
            </a:r>
            <a:r>
              <a:rPr kumimoji="0" lang="en-US" sz="2000" b="0" i="0" u="none" strike="noStrike" kern="1200" cap="none" spc="0" normalizeH="0" baseline="0" noProof="0" dirty="0" err="1">
                <a:ln>
                  <a:noFill/>
                </a:ln>
                <a:solidFill>
                  <a:srgbClr val="000000"/>
                </a:solidFill>
                <a:effectLst/>
                <a:uLnTx/>
                <a:uFillTx/>
                <a:latin typeface="Segoe UI" panose="020B0502040204020203" pitchFamily="34" charset="0"/>
                <a:ea typeface="+mn-ea"/>
                <a:cs typeface="Segoe UI" panose="020B0502040204020203" pitchFamily="34" charset="0"/>
              </a:rPr>
              <a:t>Component_CLIN</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r>
              <a:rPr kumimoji="0" lang="en-US" sz="2000" b="0" i="0" u="none" strike="noStrike" kern="1200" cap="none" spc="0" normalizeH="0" baseline="0" noProof="0" dirty="0" err="1">
                <a:ln>
                  <a:noFill/>
                </a:ln>
                <a:solidFill>
                  <a:srgbClr val="000000"/>
                </a:solidFill>
                <a:effectLst/>
                <a:uLnTx/>
                <a:uFillTx/>
                <a:latin typeface="Segoe UI" panose="020B0502040204020203" pitchFamily="34" charset="0"/>
                <a:ea typeface="+mn-ea"/>
                <a:cs typeface="Segoe UI" panose="020B0502040204020203" pitchFamily="34" charset="0"/>
              </a:rPr>
              <a:t>Component_Price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[Quantity</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component CLIN must be on Contract.</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component price must be at or below the CLIN’s contract price.</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bundle’s SEWP price must be less than the total price of the combined individual components.</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Multiple instances of BUNDLEPART are permitted for a CLIN.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Tree>
    <p:extLst>
      <p:ext uri="{BB962C8B-B14F-4D97-AF65-F5344CB8AC3E}">
        <p14:creationId xmlns:p14="http://schemas.microsoft.com/office/powerpoint/2010/main" val="1117046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9B1BA-B790-378F-B474-3792F1C6F4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F1D50CF-044E-9AD6-4DEF-DC2F67DD9971}"/>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Labor/Service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FEFF3904-6AAE-5591-92E0-FA49D1920A41}"/>
              </a:ext>
            </a:extLst>
          </p:cNvPr>
          <p:cNvSpPr txBox="1"/>
          <p:nvPr/>
        </p:nvSpPr>
        <p:spPr>
          <a:xfrm>
            <a:off x="1115683" y="1676400"/>
            <a:ext cx="9960634" cy="15008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Must provide a labor/service UNSPSC code</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Must provide a valid labor category</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Can provide additional details regarding site and location</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Tree>
    <p:extLst>
      <p:ext uri="{BB962C8B-B14F-4D97-AF65-F5344CB8AC3E}">
        <p14:creationId xmlns:p14="http://schemas.microsoft.com/office/powerpoint/2010/main" val="15268554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CC87C-BE38-CA81-2B13-3AA8DFD8F21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D814089-7D9A-AC06-A55C-65CD71B53CC7}"/>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To Be Quoted (TBQ)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E2976080-D802-E522-08BB-FF6C69F088FD}"/>
              </a:ext>
            </a:extLst>
          </p:cNvPr>
          <p:cNvSpPr txBox="1"/>
          <p:nvPr/>
        </p:nvSpPr>
        <p:spPr>
          <a:xfrm>
            <a:off x="1115683" y="1676400"/>
            <a:ext cx="9960634" cy="427084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What is a TBQ CLIN?</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Must first create TBQ “Parent”</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Set TBQFLAG to Y</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Price is $0</a:t>
            </a:r>
          </a:p>
          <a:p>
            <a:pPr marL="0" marR="0" lvl="0" indent="0" algn="l" defTabSz="914400" rtl="0" eaLnBrk="1" fontAlgn="auto" latinLnBrk="0" hangingPunct="1">
              <a:lnSpc>
                <a:spcPct val="150000"/>
              </a:lnSpc>
              <a:spcBef>
                <a:spcPts val="0"/>
              </a:spcBef>
              <a:spcAft>
                <a:spcPts val="0"/>
              </a:spcAft>
              <a:buClrTx/>
              <a:buSzPct val="118000"/>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create TBQ “Children”</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Set TBQPARENT to CLIN value of parent CLIN</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Provide price, description and all other CLIN details as usual</a:t>
            </a:r>
          </a:p>
          <a:p>
            <a:pPr marL="800100" marR="0" lvl="1" indent="-342900" algn="l" defTabSz="914400" rtl="0" eaLnBrk="1" fontAlgn="auto" latinLnBrk="0" hangingPunct="1">
              <a:lnSpc>
                <a:spcPct val="150000"/>
              </a:lnSpc>
              <a:spcBef>
                <a:spcPts val="0"/>
              </a:spcBef>
              <a:spcAft>
                <a:spcPts val="0"/>
              </a:spcAft>
              <a:buClrTx/>
              <a:buSzPct val="118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Multiple “children” CLINs can be created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Tree>
    <p:extLst>
      <p:ext uri="{BB962C8B-B14F-4D97-AF65-F5344CB8AC3E}">
        <p14:creationId xmlns:p14="http://schemas.microsoft.com/office/powerpoint/2010/main" val="21671165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343FC-2EED-ECAA-BDE0-DAEF6C02A6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DD8387-860B-8B31-8220-413DE5077D4F}"/>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Strategic Sourcing CLINs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B097354E-79D7-6EC3-85EA-379C648E7E65}"/>
              </a:ext>
            </a:extLst>
          </p:cNvPr>
          <p:cNvSpPr txBox="1"/>
          <p:nvPr/>
        </p:nvSpPr>
        <p:spPr>
          <a:xfrm>
            <a:off x="1115683" y="2002304"/>
            <a:ext cx="9960634"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Associate the CLIN with a Strategic Sourcing Option.</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Strategic Sourcing Part Number (SSPART) </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keyword.</a:t>
            </a: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Pct val="118000"/>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Pct val="118000"/>
              <a:buFontTx/>
              <a:buNone/>
              <a:tabLst/>
              <a:defRPr/>
            </a:pPr>
            <a:r>
              <a:rPr kumimoji="0" lang="en-US" sz="20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Note:</a:t>
            </a: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The value for SSPART will be provided by SEWP.</a:t>
            </a:r>
          </a:p>
        </p:txBody>
      </p:sp>
    </p:spTree>
    <p:extLst>
      <p:ext uri="{BB962C8B-B14F-4D97-AF65-F5344CB8AC3E}">
        <p14:creationId xmlns:p14="http://schemas.microsoft.com/office/powerpoint/2010/main" val="103542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Backup Data Process</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Backup Data Process Review </a:t>
            </a:r>
            <a:r>
              <a:rPr lang="en-US" sz="2400" b="1" dirty="0">
                <a:solidFill>
                  <a:srgbClr val="FFC000"/>
                </a:solidFill>
                <a:latin typeface="Segoe UI" panose="020B0502040204020203" pitchFamily="34" charset="0"/>
                <a:cs typeface="Segoe UI" panose="020B0502040204020203" pitchFamily="34" charset="0"/>
              </a:rPr>
              <a:t>(August 12</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r>
              <a:rPr kumimoji="0" lang="en-US" sz="24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 </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473A6-C308-1513-850A-17DB9C3EA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1FFEF8-B31A-1E0F-95A3-06929817712F}"/>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a:t>
            </a:r>
          </a:p>
        </p:txBody>
      </p:sp>
      <p:sp>
        <p:nvSpPr>
          <p:cNvPr id="6" name="TextBox 5">
            <a:extLst>
              <a:ext uri="{FF2B5EF4-FFF2-40B4-BE49-F238E27FC236}">
                <a16:creationId xmlns:a16="http://schemas.microsoft.com/office/drawing/2014/main" id="{77912435-A19F-DDA3-109E-AEB704712AAB}"/>
              </a:ext>
            </a:extLst>
          </p:cNvPr>
          <p:cNvSpPr txBox="1"/>
          <p:nvPr/>
        </p:nvSpPr>
        <p:spPr>
          <a:xfrm>
            <a:off x="424251" y="1535868"/>
            <a:ext cx="10889276" cy="64325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Segoe UI"/>
              </a:rPr>
              <a:t>Backup data is required when supporting information is needed in order to approve your CLIN to be added onto the NASA SEWP contract.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CLIN Types that are affected the most are: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Licensing Agreement CLINs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Maintenance CLINs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Service CLINs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Variably priced CLINs</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ServiceNow</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OpenText</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Gitlab</a:t>
            </a:r>
            <a:endParaRPr kumimoji="0" lang="en-US" sz="2000" b="0" i="0" u="none" strike="noStrike" kern="1200" cap="none" spc="0" normalizeH="0" baseline="0" noProof="0" dirty="0">
              <a:ln>
                <a:noFill/>
              </a:ln>
              <a:solidFill>
                <a:srgbClr val="000000"/>
              </a:solidFill>
              <a:effectLst/>
              <a:uLnTx/>
              <a:uFillTx/>
              <a:latin typeface="Segoe UI"/>
              <a:ea typeface="+mn-ea"/>
              <a:cs typeface="Segoe UI"/>
            </a:endParaRP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Rocket Software</a:t>
            </a:r>
            <a:endParaRPr kumimoji="0" lang="en-US" sz="2000" b="0" i="0" u="none" strike="noStrike" kern="1200" cap="none" spc="0" normalizeH="0" baseline="0" noProof="0" dirty="0">
              <a:ln>
                <a:noFill/>
              </a:ln>
              <a:solidFill>
                <a:srgbClr val="000000"/>
              </a:solidFill>
              <a:effectLst/>
              <a:uLnTx/>
              <a:uFillTx/>
              <a:latin typeface="Segoe UI"/>
              <a:ea typeface="+mn-ea"/>
              <a:cs typeface="Segoe UI"/>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Child TBQ CLINs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4" name="TextBox 3">
            <a:extLst>
              <a:ext uri="{FF2B5EF4-FFF2-40B4-BE49-F238E27FC236}">
                <a16:creationId xmlns:a16="http://schemas.microsoft.com/office/drawing/2014/main" id="{8B104966-B0E3-3DBF-FB65-753F1B510A2B}"/>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Review</a:t>
            </a:r>
          </a:p>
        </p:txBody>
      </p:sp>
    </p:spTree>
    <p:extLst>
      <p:ext uri="{BB962C8B-B14F-4D97-AF65-F5344CB8AC3E}">
        <p14:creationId xmlns:p14="http://schemas.microsoft.com/office/powerpoint/2010/main" val="18002508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4265D-5A1B-6622-FAB0-A1D22E5C1AA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0175B7E-24B5-8359-8CF8-57107B4E5D27}"/>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a:t>
            </a:r>
          </a:p>
        </p:txBody>
      </p:sp>
      <p:sp>
        <p:nvSpPr>
          <p:cNvPr id="6" name="TextBox 5">
            <a:extLst>
              <a:ext uri="{FF2B5EF4-FFF2-40B4-BE49-F238E27FC236}">
                <a16:creationId xmlns:a16="http://schemas.microsoft.com/office/drawing/2014/main" id="{3ABE10AA-BCEF-F14F-24BE-7D82514EF16D}"/>
              </a:ext>
            </a:extLst>
          </p:cNvPr>
          <p:cNvSpPr txBox="1"/>
          <p:nvPr/>
        </p:nvSpPr>
        <p:spPr>
          <a:xfrm>
            <a:off x="0" y="1378784"/>
            <a:ext cx="10889276" cy="52014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Backup data could be submitted in advance of a Technology Refresh (TR) or from a CLIN being rejected on a TR.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Please state whether your backup data is in advance of a TR or in response to one.</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will help the reviewer determine what actions are needed.</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your backup data request is in response to a rejected CLIN on a TR, please included the rejected email with the reasoning in your backup data request submission.</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this is not done in advance, the reviewer will ask for it.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CF8D160D-7737-CB4D-9120-1003B8605A19}"/>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Review</a:t>
            </a:r>
          </a:p>
        </p:txBody>
      </p:sp>
    </p:spTree>
    <p:extLst>
      <p:ext uri="{BB962C8B-B14F-4D97-AF65-F5344CB8AC3E}">
        <p14:creationId xmlns:p14="http://schemas.microsoft.com/office/powerpoint/2010/main" val="36991206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9D2A5-0B58-91E8-1B73-6BDC8E0B49C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F0AFEA-E85E-BA95-3076-BBA975C83F30}"/>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a:t>
            </a:r>
          </a:p>
        </p:txBody>
      </p:sp>
      <p:sp>
        <p:nvSpPr>
          <p:cNvPr id="6" name="TextBox 5">
            <a:extLst>
              <a:ext uri="{FF2B5EF4-FFF2-40B4-BE49-F238E27FC236}">
                <a16:creationId xmlns:a16="http://schemas.microsoft.com/office/drawing/2014/main" id="{ACC98727-3F74-8541-48F1-1C625A7881C5}"/>
              </a:ext>
            </a:extLst>
          </p:cNvPr>
          <p:cNvSpPr txBox="1"/>
          <p:nvPr/>
        </p:nvSpPr>
        <p:spPr>
          <a:xfrm>
            <a:off x="0" y="1041023"/>
            <a:ext cx="10889276" cy="58169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When submitting your backup data request through ServiceNow</a:t>
            </a:r>
            <a:r>
              <a:rPr kumimoji="0" lang="en-US" sz="2000" b="1" i="0" u="none" strike="noStrike" kern="1200" cap="none" spc="0" normalizeH="0" baseline="0" noProof="0" dirty="0">
                <a:ln>
                  <a:noFill/>
                </a:ln>
                <a:solidFill>
                  <a:srgbClr val="002060"/>
                </a:solidFill>
                <a:effectLst/>
                <a:uLnTx/>
                <a:uFillTx/>
                <a:latin typeface="Segoe UI" panose="020B0502040204020203" pitchFamily="34" charset="0"/>
                <a:ea typeface="+mn-ea"/>
                <a:cs typeface="Segoe UI" panose="020B0502040204020203" pitchFamily="34" charset="0"/>
              </a:rPr>
              <a:t>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you should: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Notate somewhere in your case that it is for Backup data</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will help your case get assigned to the appropriate team for a quicker response</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Include customer’s requirements. This can be in the form of:</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Government Statement of Work</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Bill of Materials</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 email requesting a quote from the government customer with the request details included</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Include the Request number or SEWP Control Number (SCN) that the CLINs are being added for when applicable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What CLINs you plan on adding, their description and prices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2D9D0C08-907D-498F-FCE3-E50977C4FB1B}"/>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Review</a:t>
            </a:r>
          </a:p>
        </p:txBody>
      </p:sp>
    </p:spTree>
    <p:extLst>
      <p:ext uri="{BB962C8B-B14F-4D97-AF65-F5344CB8AC3E}">
        <p14:creationId xmlns:p14="http://schemas.microsoft.com/office/powerpoint/2010/main" val="42225936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91281-1AA8-06F6-1632-E5E65BF2DF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39479BF-367C-2AFF-F9A4-E53013431386}"/>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a:t>
            </a:r>
          </a:p>
        </p:txBody>
      </p:sp>
      <p:sp>
        <p:nvSpPr>
          <p:cNvPr id="6" name="TextBox 5">
            <a:extLst>
              <a:ext uri="{FF2B5EF4-FFF2-40B4-BE49-F238E27FC236}">
                <a16:creationId xmlns:a16="http://schemas.microsoft.com/office/drawing/2014/main" id="{A0B186EB-64D5-1832-B72E-B03CC40722E4}"/>
              </a:ext>
            </a:extLst>
          </p:cNvPr>
          <p:cNvSpPr txBox="1"/>
          <p:nvPr/>
        </p:nvSpPr>
        <p:spPr>
          <a:xfrm>
            <a:off x="0" y="982077"/>
            <a:ext cx="10889276" cy="61863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Once your backup data request has been approved, you will now need to submit a TR with the CLINs and include the </a:t>
            </a:r>
            <a:r>
              <a:rPr kumimoji="0" lang="en-US" sz="1800" b="0" i="0" u="none" strike="noStrike" kern="1200" cap="none" spc="0" normalizeH="0" baseline="0" noProof="0" dirty="0" err="1">
                <a:ln>
                  <a:noFill/>
                </a:ln>
                <a:solidFill>
                  <a:srgbClr val="000000"/>
                </a:solidFill>
                <a:effectLst/>
                <a:uLnTx/>
                <a:uFillTx/>
                <a:latin typeface="Segoe UI" panose="020B0502040204020203" pitchFamily="34" charset="0"/>
                <a:ea typeface="+mn-ea"/>
                <a:cs typeface="Segoe UI" panose="020B0502040204020203" pitchFamily="34" charset="0"/>
              </a:rPr>
              <a:t>Backupdata</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Flag number that was provided.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will be an additional line on your TR.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 BACKUPDATAFLAG[12345</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sng"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DO NOT: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sng"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 your TR and include </a:t>
            </a:r>
            <a:r>
              <a:rPr kumimoji="0" lang="en-US" sz="1800" b="0" i="0" u="none" strike="noStrike" kern="1200" cap="none" spc="0" normalizeH="0" baseline="0" noProof="0" dirty="0" err="1">
                <a:ln>
                  <a:noFill/>
                </a:ln>
                <a:solidFill>
                  <a:srgbClr val="000000"/>
                </a:solidFill>
                <a:effectLst/>
                <a:uLnTx/>
                <a:uFillTx/>
                <a:latin typeface="Segoe UI" panose="020B0502040204020203" pitchFamily="34" charset="0"/>
                <a:ea typeface="+mn-ea"/>
                <a:cs typeface="Segoe UI" panose="020B0502040204020203" pitchFamily="34" charset="0"/>
              </a:rPr>
              <a:t>Backupdata</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line before approval is received.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Follow up on your backup data submission before NASA SEWP’s Service Level Agreement (SLA) has expired, backup data cases will be reviewed in the order received.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 multiple Requests/SCNs in one request, each backup data request should be for its own opportunity.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Tell the customer you can not quote yet because you are waiting on your Backup Data request to be approved. You will have to plan accordingly and include this process in the time it takes you to quote.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p:txBody>
      </p:sp>
      <p:sp>
        <p:nvSpPr>
          <p:cNvPr id="4" name="TextBox 3">
            <a:extLst>
              <a:ext uri="{FF2B5EF4-FFF2-40B4-BE49-F238E27FC236}">
                <a16:creationId xmlns:a16="http://schemas.microsoft.com/office/drawing/2014/main" id="{5C1BF997-6327-A365-76AA-D240BBFFC3EE}"/>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Backup Data Process Review</a:t>
            </a:r>
          </a:p>
        </p:txBody>
      </p:sp>
    </p:spTree>
    <p:extLst>
      <p:ext uri="{BB962C8B-B14F-4D97-AF65-F5344CB8AC3E}">
        <p14:creationId xmlns:p14="http://schemas.microsoft.com/office/powerpoint/2010/main" val="4229828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Industry</a:t>
            </a:r>
          </a:p>
        </p:txBody>
      </p:sp>
      <p:sp>
        <p:nvSpPr>
          <p:cNvPr id="2" name="TextBox 1">
            <a:extLst>
              <a:ext uri="{FF2B5EF4-FFF2-40B4-BE49-F238E27FC236}">
                <a16:creationId xmlns:a16="http://schemas.microsoft.com/office/drawing/2014/main" id="{A1EB7128-881A-5B92-6999-2C59A78DB9E4}"/>
              </a:ext>
            </a:extLst>
          </p:cNvPr>
          <p:cNvSpPr txBox="1"/>
          <p:nvPr/>
        </p:nvSpPr>
        <p:spPr>
          <a:xfrm>
            <a:off x="97014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Industry Overview </a:t>
            </a:r>
            <a:r>
              <a:rPr lang="en-US" sz="2400" b="1" dirty="0">
                <a:solidFill>
                  <a:srgbClr val="FFC000"/>
                </a:solidFill>
                <a:latin typeface="Segoe UI" panose="020B0502040204020203" pitchFamily="34" charset="0"/>
                <a:cs typeface="Segoe UI" panose="020B0502040204020203" pitchFamily="34" charset="0"/>
              </a:rPr>
              <a:t>(August 12</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0A02D-761E-0F7B-2CE0-CD70D9D294D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B858ED-AD5E-833C-6DE3-B48991CC2CC1}"/>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Information Distribution</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6A2406DD-ED2D-ABFF-41FD-B0F65AA35283}"/>
              </a:ext>
            </a:extLst>
          </p:cNvPr>
          <p:cNvSpPr txBox="1"/>
          <p:nvPr/>
        </p:nvSpPr>
        <p:spPr>
          <a:xfrm>
            <a:off x="424627" y="1382286"/>
            <a:ext cx="10889276" cy="4708981"/>
          </a:xfrm>
          <a:prstGeom prst="rect">
            <a:avLst/>
          </a:prstGeom>
          <a:noFill/>
        </p:spPr>
        <p:txBody>
          <a:bodyPr wrap="square" rtlCol="0">
            <a:spAutoFit/>
          </a:bodyPr>
          <a:lstStyle/>
          <a:p>
            <a:pPr marL="342900"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Providing Correct information to customer</a:t>
            </a:r>
          </a:p>
          <a:p>
            <a:pPr marL="800100" lvl="2"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SEWP Process and procedures</a:t>
            </a:r>
          </a:p>
          <a:p>
            <a:pPr marL="800100" lvl="2"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Promoting Program </a:t>
            </a:r>
          </a:p>
          <a:p>
            <a:pPr marL="342900"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Electronic and paper-based communication</a:t>
            </a:r>
          </a:p>
          <a:p>
            <a:pPr marL="800100" lvl="2"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Up-to-date and accurate website</a:t>
            </a:r>
          </a:p>
          <a:p>
            <a:pPr marL="800100" lvl="2" indent="-342900">
              <a:buFont typeface="Arial" panose="020B0604020202020204" pitchFamily="34" charset="0"/>
              <a:buChar char="•"/>
            </a:pPr>
            <a:r>
              <a:rPr lang="en-US" sz="2000" kern="0" dirty="0">
                <a:solidFill>
                  <a:schemeClr val="bg1"/>
                </a:solidFill>
                <a:latin typeface="Segoe UI" panose="020B0502040204020203" pitchFamily="34" charset="0"/>
                <a:cs typeface="Segoe UI" panose="020B0502040204020203" pitchFamily="34" charset="0"/>
              </a:rPr>
              <a:t>Accurate Marketing collateral </a:t>
            </a:r>
          </a:p>
          <a:p>
            <a:pPr marL="342900" indent="-342900">
              <a:buFont typeface="Arial" panose="020B0604020202020204" pitchFamily="34" charset="0"/>
              <a:buChar char="•"/>
            </a:pPr>
            <a:r>
              <a:rPr lang="en-US" sz="2000" b="1" dirty="0">
                <a:solidFill>
                  <a:schemeClr val="bg1"/>
                </a:solidFill>
                <a:latin typeface="Segoe UI" panose="020B0502040204020203" pitchFamily="34" charset="0"/>
                <a:cs typeface="Segoe UI" panose="020B0502040204020203" pitchFamily="34" charset="0"/>
              </a:rPr>
              <a:t>Zero Tolerance Downgrades </a:t>
            </a:r>
            <a:r>
              <a:rPr lang="en-US" sz="2000" dirty="0">
                <a:solidFill>
                  <a:schemeClr val="bg1"/>
                </a:solidFill>
                <a:latin typeface="Segoe UI" panose="020B0502040204020203" pitchFamily="34" charset="0"/>
                <a:cs typeface="Segoe UI" panose="020B0502040204020203" pitchFamily="34" charset="0"/>
              </a:rPr>
              <a:t>- as follows</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Directing a customer to another contract when the RFQ has already been issued via SEWP</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Asking a customer to include your company on an RFQ in which your company was not originally selected. </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Sharing RFQ information with non-interested parties </a:t>
            </a:r>
          </a:p>
          <a:p>
            <a:pPr marL="742950" lvl="1" indent="-285750">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Contract holders are also responsible for making sure those companies with whom they share RFQ information, keep said information confidential</a:t>
            </a:r>
            <a:endParaRPr lang="en-US" sz="2000" kern="0" dirty="0">
              <a:solidFill>
                <a:schemeClr val="bg1"/>
              </a:solidFill>
              <a:latin typeface="Segoe UI" panose="020B0502040204020203" pitchFamily="34" charset="0"/>
              <a:cs typeface="Segoe UI" panose="020B0502040204020203" pitchFamily="34" charset="0"/>
            </a:endParaRPr>
          </a:p>
          <a:p>
            <a:pPr marL="742950" lvl="1" indent="-285750">
              <a:buFont typeface="Arial" panose="020B0604020202020204" pitchFamily="34" charset="0"/>
              <a:buChar char="•"/>
            </a:pPr>
            <a:endParaRPr lang="en-US" sz="2000" kern="0" dirty="0">
              <a:solidFill>
                <a:schemeClr val="bg1"/>
              </a:solidFill>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CD4D43F9-1A41-6A91-131E-1C0AE143FC2D}"/>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Tree>
    <p:extLst>
      <p:ext uri="{BB962C8B-B14F-4D97-AF65-F5344CB8AC3E}">
        <p14:creationId xmlns:p14="http://schemas.microsoft.com/office/powerpoint/2010/main" val="3738341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NASA SEWP’s Industry Team</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8" name="TextBox 7">
            <a:extLst>
              <a:ext uri="{FF2B5EF4-FFF2-40B4-BE49-F238E27FC236}">
                <a16:creationId xmlns:a16="http://schemas.microsoft.com/office/drawing/2014/main" id="{596FDA23-A006-2DF0-16E3-EA64DBCA808F}"/>
              </a:ext>
            </a:extLst>
          </p:cNvPr>
          <p:cNvSpPr txBox="1"/>
          <p:nvPr/>
        </p:nvSpPr>
        <p:spPr>
          <a:xfrm>
            <a:off x="0" y="3095615"/>
            <a:ext cx="1219199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Gayle Ward: </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CHRM/Industry Team Manager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Marc Wishnow: </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CHRM/Industry Team Lead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Christian Thompson: </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CHRM/Industry Team Member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Frank Weathers: </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CHRM/Industry Team Member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0" name="TextBox 9">
            <a:extLst>
              <a:ext uri="{FF2B5EF4-FFF2-40B4-BE49-F238E27FC236}">
                <a16:creationId xmlns:a16="http://schemas.microsoft.com/office/drawing/2014/main" id="{4776815B-EA5A-135B-FE3C-D26A69D3AA78}"/>
              </a:ext>
            </a:extLst>
          </p:cNvPr>
          <p:cNvSpPr txBox="1"/>
          <p:nvPr/>
        </p:nvSpPr>
        <p:spPr>
          <a:xfrm>
            <a:off x="0" y="1658449"/>
            <a:ext cx="12192000"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a:ea typeface="+mn-ea"/>
                <a:cs typeface="Segoe UI"/>
              </a:rPr>
              <a:t>NASA SEWP has a team dedicated to its Providers: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a:ea typeface="+mn-ea"/>
                <a:cs typeface="Segoe UI"/>
              </a:rPr>
              <a:t>the </a:t>
            </a:r>
            <a:r>
              <a:rPr kumimoji="0" lang="en-US" sz="2000" b="1" i="0" u="none" strike="noStrike" kern="1200" cap="none" spc="0" normalizeH="0" baseline="0" noProof="0">
                <a:ln>
                  <a:noFill/>
                </a:ln>
                <a:solidFill>
                  <a:srgbClr val="000000"/>
                </a:solidFill>
                <a:effectLst/>
                <a:uLnTx/>
                <a:uFillTx/>
                <a:latin typeface="Segoe UI"/>
                <a:ea typeface="+mn-ea"/>
                <a:cs typeface="Segoe UI"/>
              </a:rPr>
              <a:t>Industry</a:t>
            </a:r>
            <a:r>
              <a:rPr kumimoji="0" lang="en-US" sz="2000" b="0" i="0" u="none" strike="noStrike" kern="1200" cap="none" spc="0" normalizeH="0" baseline="0" noProof="0" dirty="0">
                <a:ln>
                  <a:noFill/>
                </a:ln>
                <a:solidFill>
                  <a:srgbClr val="000000"/>
                </a:solidFill>
                <a:effectLst/>
                <a:uLnTx/>
                <a:uFillTx/>
                <a:latin typeface="Segoe UI"/>
                <a:ea typeface="+mn-ea"/>
                <a:cs typeface="Segoe UI"/>
              </a:rPr>
              <a:t> Team.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Its members are:</a:t>
            </a:r>
          </a:p>
        </p:txBody>
      </p:sp>
    </p:spTree>
    <p:extLst>
      <p:ext uri="{BB962C8B-B14F-4D97-AF65-F5344CB8AC3E}">
        <p14:creationId xmlns:p14="http://schemas.microsoft.com/office/powerpoint/2010/main" val="23667447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800D3-ACFB-CF0B-53D9-397BB52957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830422-B811-5E20-9012-D12D0EF6546D}"/>
              </a:ext>
            </a:extLst>
          </p:cNvPr>
          <p:cNvSpPr txBox="1"/>
          <p:nvPr/>
        </p:nvSpPr>
        <p:spPr>
          <a:xfrm>
            <a:off x="1706136" y="2521059"/>
            <a:ext cx="9038674" cy="18158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 Original Equipment Manufacturer (OEM) or manufacturer of hardware, software, services, or support offerings that fall within the scope of the NASA SEWP VI Contract.</a:t>
            </a:r>
            <a:endPar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endParaRPr>
          </a:p>
        </p:txBody>
      </p:sp>
      <p:sp>
        <p:nvSpPr>
          <p:cNvPr id="3" name="TextBox 2">
            <a:extLst>
              <a:ext uri="{FF2B5EF4-FFF2-40B4-BE49-F238E27FC236}">
                <a16:creationId xmlns:a16="http://schemas.microsoft.com/office/drawing/2014/main" id="{EF8D1C3F-9CCB-A01A-BB4D-7DE4735C9098}"/>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What is a SEWP Provider?</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9431197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E57B8-A3D3-A5DC-AEBE-053110B9059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D9B6A0-F16B-FEE0-3DC0-03DB36BA92BD}"/>
              </a:ext>
            </a:extLst>
          </p:cNvPr>
          <p:cNvSpPr txBox="1"/>
          <p:nvPr/>
        </p:nvSpPr>
        <p:spPr>
          <a:xfrm>
            <a:off x="1077736" y="1663709"/>
            <a:ext cx="10437122" cy="3247427"/>
          </a:xfrm>
          <a:prstGeom prst="rect">
            <a:avLst/>
          </a:prstGeom>
          <a:noFill/>
        </p:spPr>
        <p:txBody>
          <a:bodyPr wrap="square">
            <a:spAutoFit/>
          </a:bodyPr>
          <a:lstStyle/>
          <a:p>
            <a:pPr marL="800100" marR="0" lvl="1"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1"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Approved Reseller</a:t>
            </a:r>
          </a:p>
          <a:p>
            <a:pPr marL="800100" marR="0" lvl="1"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1"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Subset Reseller</a:t>
            </a:r>
          </a:p>
          <a:p>
            <a:pPr marL="1714500" marR="0" lvl="3"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Product Lines</a:t>
            </a:r>
          </a:p>
          <a:p>
            <a:pPr marL="800100" marR="0" lvl="1"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1"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One-off Relationship</a:t>
            </a:r>
          </a:p>
          <a:p>
            <a:pPr marL="1714500" marR="0" lvl="3"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Request for Quote (RFQ)</a:t>
            </a:r>
          </a:p>
          <a:p>
            <a:pPr marL="1714500" marR="0" lvl="3"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External Request/Other</a:t>
            </a:r>
          </a:p>
          <a:p>
            <a:pPr marL="1714500" marR="0" lvl="3"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Agency</a:t>
            </a:r>
          </a:p>
          <a:p>
            <a:pPr marL="1714500" marR="0" lvl="3"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kumimoji="0" lang="en-US" sz="2000" b="0"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Agency/Organization</a:t>
            </a:r>
          </a:p>
          <a:p>
            <a:pPr marL="800100" marR="0" lvl="1"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1"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One-off Storefront</a:t>
            </a:r>
          </a:p>
        </p:txBody>
      </p:sp>
      <p:sp>
        <p:nvSpPr>
          <p:cNvPr id="3" name="TextBox 2">
            <a:extLst>
              <a:ext uri="{FF2B5EF4-FFF2-40B4-BE49-F238E27FC236}">
                <a16:creationId xmlns:a16="http://schemas.microsoft.com/office/drawing/2014/main" id="{CFA70FF7-222A-2C9E-D4BC-001E77C8EB27}"/>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Provider Relationships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6286594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E9948-FBB6-7E3F-180A-472A940032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61853C-0E3A-D455-B53F-30D04388851C}"/>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Provider Relationships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grpSp>
        <p:nvGrpSpPr>
          <p:cNvPr id="2" name="Group 1">
            <a:extLst>
              <a:ext uri="{FF2B5EF4-FFF2-40B4-BE49-F238E27FC236}">
                <a16:creationId xmlns:a16="http://schemas.microsoft.com/office/drawing/2014/main" id="{5BA3141B-93AC-C4F5-24C6-CE5AFD52D057}"/>
              </a:ext>
            </a:extLst>
          </p:cNvPr>
          <p:cNvGrpSpPr/>
          <p:nvPr/>
        </p:nvGrpSpPr>
        <p:grpSpPr>
          <a:xfrm>
            <a:off x="1179614" y="1814623"/>
            <a:ext cx="9832772" cy="3754310"/>
            <a:chOff x="1113952" y="1877568"/>
            <a:chExt cx="9832772" cy="3568471"/>
          </a:xfrm>
        </p:grpSpPr>
        <p:sp>
          <p:nvSpPr>
            <p:cNvPr id="5" name="Rectangle 4">
              <a:extLst>
                <a:ext uri="{FF2B5EF4-FFF2-40B4-BE49-F238E27FC236}">
                  <a16:creationId xmlns:a16="http://schemas.microsoft.com/office/drawing/2014/main" id="{B1683448-E6AB-0535-3E57-BEDAAB77E78C}"/>
                </a:ext>
              </a:extLst>
            </p:cNvPr>
            <p:cNvSpPr/>
            <p:nvPr/>
          </p:nvSpPr>
          <p:spPr>
            <a:xfrm>
              <a:off x="8109637" y="2034730"/>
              <a:ext cx="2837087" cy="3411307"/>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6" name="Rectangle 5">
              <a:extLst>
                <a:ext uri="{FF2B5EF4-FFF2-40B4-BE49-F238E27FC236}">
                  <a16:creationId xmlns:a16="http://schemas.microsoft.com/office/drawing/2014/main" id="{A8C33BD6-6D8E-E5DA-50C4-DFF67F26AAA0}"/>
                </a:ext>
              </a:extLst>
            </p:cNvPr>
            <p:cNvSpPr/>
            <p:nvPr/>
          </p:nvSpPr>
          <p:spPr>
            <a:xfrm>
              <a:off x="1113952" y="2034730"/>
              <a:ext cx="2968412" cy="3411309"/>
            </a:xfrm>
            <a:prstGeom prst="rect">
              <a:avLst/>
            </a:prstGeom>
            <a:noFill/>
            <a:ln>
              <a:solidFill>
                <a:srgbClr val="137D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7" name="TextBox 6">
              <a:extLst>
                <a:ext uri="{FF2B5EF4-FFF2-40B4-BE49-F238E27FC236}">
                  <a16:creationId xmlns:a16="http://schemas.microsoft.com/office/drawing/2014/main" id="{7F7643D1-FE1E-7D61-36F8-893B1044730D}"/>
                </a:ext>
              </a:extLst>
            </p:cNvPr>
            <p:cNvSpPr txBox="1"/>
            <p:nvPr/>
          </p:nvSpPr>
          <p:spPr>
            <a:xfrm>
              <a:off x="1242983" y="2692626"/>
              <a:ext cx="2710347" cy="26621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uses the term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“Approved” </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indicate that the Contract Holder is approved to sell all the Providers products and/or services to the Federal Government, when buying through an acceptable channel (direct, distribution, or reseller).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Segoe UI" panose="020B0502040204020203" pitchFamily="34" charset="0"/>
              </a:endParaRPr>
            </a:p>
          </p:txBody>
        </p:sp>
        <p:sp>
          <p:nvSpPr>
            <p:cNvPr id="8" name="Rectangle 7">
              <a:extLst>
                <a:ext uri="{FF2B5EF4-FFF2-40B4-BE49-F238E27FC236}">
                  <a16:creationId xmlns:a16="http://schemas.microsoft.com/office/drawing/2014/main" id="{556B98E7-E3D1-3947-3FD5-F32CA18760B8}"/>
                </a:ext>
              </a:extLst>
            </p:cNvPr>
            <p:cNvSpPr/>
            <p:nvPr/>
          </p:nvSpPr>
          <p:spPr>
            <a:xfrm>
              <a:off x="1516687" y="1877568"/>
              <a:ext cx="2162940" cy="522492"/>
            </a:xfrm>
            <a:prstGeom prst="rect">
              <a:avLst/>
            </a:prstGeom>
            <a:solidFill>
              <a:srgbClr val="137D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Approved Resellers</a:t>
              </a:r>
            </a:p>
          </p:txBody>
        </p:sp>
        <p:sp>
          <p:nvSpPr>
            <p:cNvPr id="9" name="Rectangle 8">
              <a:extLst>
                <a:ext uri="{FF2B5EF4-FFF2-40B4-BE49-F238E27FC236}">
                  <a16:creationId xmlns:a16="http://schemas.microsoft.com/office/drawing/2014/main" id="{350B8439-3CF3-FAA3-CE82-C7FF7D6BEF3A}"/>
                </a:ext>
              </a:extLst>
            </p:cNvPr>
            <p:cNvSpPr/>
            <p:nvPr/>
          </p:nvSpPr>
          <p:spPr>
            <a:xfrm>
              <a:off x="4611795" y="2034731"/>
              <a:ext cx="2968412" cy="3411308"/>
            </a:xfrm>
            <a:prstGeom prst="rect">
              <a:avLst/>
            </a:prstGeom>
            <a:noFill/>
            <a:ln>
              <a:solidFill>
                <a:srgbClr val="F0B21D"/>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10" name="TextBox 9">
              <a:extLst>
                <a:ext uri="{FF2B5EF4-FFF2-40B4-BE49-F238E27FC236}">
                  <a16:creationId xmlns:a16="http://schemas.microsoft.com/office/drawing/2014/main" id="{EB69C03E-58A7-2F69-C61A-D8734D6E3DBB}"/>
                </a:ext>
              </a:extLst>
            </p:cNvPr>
            <p:cNvSpPr txBox="1"/>
            <p:nvPr/>
          </p:nvSpPr>
          <p:spPr>
            <a:xfrm>
              <a:off x="4875972" y="2692626"/>
              <a:ext cx="2602681" cy="26621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uses the term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“Subset Reseller”</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to indicate that the Contract Holder is approved to sell specific products and/or services offered by the Provider to the Federal Government, when buying through an acceptable channel (direct, distribution, or reseller). </a:t>
              </a:r>
            </a:p>
          </p:txBody>
        </p:sp>
        <p:sp>
          <p:nvSpPr>
            <p:cNvPr id="11" name="TextBox 10">
              <a:extLst>
                <a:ext uri="{FF2B5EF4-FFF2-40B4-BE49-F238E27FC236}">
                  <a16:creationId xmlns:a16="http://schemas.microsoft.com/office/drawing/2014/main" id="{EB2A515F-6F99-263D-8B6C-666C2F7537BD}"/>
                </a:ext>
              </a:extLst>
            </p:cNvPr>
            <p:cNvSpPr txBox="1"/>
            <p:nvPr/>
          </p:nvSpPr>
          <p:spPr>
            <a:xfrm>
              <a:off x="8193337" y="2692626"/>
              <a:ext cx="2705762" cy="26621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uses the term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“One-off Approval”</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to indicate that the Contract Holder is approved to sell the Providers products and/or services to the Federal Government for a specific instance, when buying through an acceptable channel (direct, distribution, or reseller).</a:t>
              </a:r>
            </a:p>
          </p:txBody>
        </p:sp>
        <p:sp>
          <p:nvSpPr>
            <p:cNvPr id="12" name="Rectangle 11">
              <a:extLst>
                <a:ext uri="{FF2B5EF4-FFF2-40B4-BE49-F238E27FC236}">
                  <a16:creationId xmlns:a16="http://schemas.microsoft.com/office/drawing/2014/main" id="{EDEBA347-F0DA-7AAA-DE71-B07CCB5CAF88}"/>
                </a:ext>
              </a:extLst>
            </p:cNvPr>
            <p:cNvSpPr/>
            <p:nvPr/>
          </p:nvSpPr>
          <p:spPr>
            <a:xfrm>
              <a:off x="5024055" y="1877568"/>
              <a:ext cx="2162940" cy="522492"/>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Segoe UI" panose="020B0502040204020203" pitchFamily="34" charset="0"/>
                  <a:ea typeface="+mn-ea"/>
                  <a:cs typeface="Segoe UI" panose="020B0502040204020203" pitchFamily="34" charset="0"/>
                </a:rPr>
                <a:t>Subset Resellers</a:t>
              </a:r>
            </a:p>
          </p:txBody>
        </p:sp>
        <p:sp>
          <p:nvSpPr>
            <p:cNvPr id="13" name="Rectangle 12">
              <a:extLst>
                <a:ext uri="{FF2B5EF4-FFF2-40B4-BE49-F238E27FC236}">
                  <a16:creationId xmlns:a16="http://schemas.microsoft.com/office/drawing/2014/main" id="{BFCB0BE8-A348-DD4E-1FAB-A017337412EF}"/>
                </a:ext>
              </a:extLst>
            </p:cNvPr>
            <p:cNvSpPr/>
            <p:nvPr/>
          </p:nvSpPr>
          <p:spPr>
            <a:xfrm>
              <a:off x="8464748" y="1877568"/>
              <a:ext cx="2162940" cy="522492"/>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One-off Approval</a:t>
              </a:r>
            </a:p>
          </p:txBody>
        </p:sp>
      </p:grpSp>
    </p:spTree>
    <p:extLst>
      <p:ext uri="{BB962C8B-B14F-4D97-AF65-F5344CB8AC3E}">
        <p14:creationId xmlns:p14="http://schemas.microsoft.com/office/powerpoint/2010/main" val="26498135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5F6E-B9AA-C07F-AD2E-36123EC472A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1B5C16A-AB54-6CA2-1035-07B6484C9344}"/>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Provider Restrictions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7" name="TextBox 6">
            <a:extLst>
              <a:ext uri="{FF2B5EF4-FFF2-40B4-BE49-F238E27FC236}">
                <a16:creationId xmlns:a16="http://schemas.microsoft.com/office/drawing/2014/main" id="{E5482430-4B90-0746-BCFB-E924FECF0022}"/>
              </a:ext>
            </a:extLst>
          </p:cNvPr>
          <p:cNvSpPr txBox="1"/>
          <p:nvPr/>
        </p:nvSpPr>
        <p:spPr>
          <a:xfrm>
            <a:off x="688115" y="1449891"/>
            <a:ext cx="10467312" cy="44012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 Restricted:</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All the provider’s products and services are in scope.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Prohibited:</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 Provider whose products and/or services are prohibited from being procured via federal contracts, grants, procurement awards due to statutory requirements, regulatory restrictions, or policy-based determinations.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Single Use: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 Provider that primarily manufactures products that are not in scope but offers a significantly small number of products that are. Due to the Provider’s primary product portfolio not being in scope, the Provider is only approved for a single request and is no longer visible on Customer tools once the request has ended.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Limited Use: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 Provider whose primary product line is not in scope but manufactures a limited subset of products that are in scope. These products (identified by part number) are the only offerings that will be allowed on contract.</a:t>
            </a:r>
          </a:p>
        </p:txBody>
      </p:sp>
    </p:spTree>
    <p:extLst>
      <p:ext uri="{BB962C8B-B14F-4D97-AF65-F5344CB8AC3E}">
        <p14:creationId xmlns:p14="http://schemas.microsoft.com/office/powerpoint/2010/main" val="5879564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SEWP VI Strategic Sourcing Solutions</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Strategic Sourcing Review </a:t>
            </a:r>
            <a:r>
              <a:rPr lang="en-US" sz="2400" b="1" dirty="0">
                <a:solidFill>
                  <a:srgbClr val="FFC000"/>
                </a:solidFill>
                <a:latin typeface="Segoe UI" panose="020B0502040204020203" pitchFamily="34" charset="0"/>
                <a:cs typeface="Segoe UI" panose="020B0502040204020203" pitchFamily="34" charset="0"/>
              </a:rPr>
              <a:t>(August 13</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Right 1">
            <a:extLst>
              <a:ext uri="{FF2B5EF4-FFF2-40B4-BE49-F238E27FC236}">
                <a16:creationId xmlns:a16="http://schemas.microsoft.com/office/drawing/2014/main" id="{64926BE4-C45A-E6A7-BF07-2BCD5B0E67E8}"/>
              </a:ext>
            </a:extLst>
          </p:cNvPr>
          <p:cNvSpPr/>
          <p:nvPr/>
        </p:nvSpPr>
        <p:spPr>
          <a:xfrm>
            <a:off x="790776" y="1738574"/>
            <a:ext cx="10479818" cy="3810055"/>
          </a:xfrm>
          <a:prstGeom prst="rightArrow">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BC1698B6-2707-AA07-2454-F1A3C2F7BD63}"/>
              </a:ext>
            </a:extLst>
          </p:cNvPr>
          <p:cNvSpPr/>
          <p:nvPr/>
        </p:nvSpPr>
        <p:spPr>
          <a:xfrm>
            <a:off x="466531" y="3055774"/>
            <a:ext cx="3200400" cy="1175657"/>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Agency Catalog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 (2015-2025)</a:t>
            </a:r>
          </a:p>
        </p:txBody>
      </p:sp>
      <p:sp>
        <p:nvSpPr>
          <p:cNvPr id="5" name="Rectangle: Rounded Corners 4">
            <a:extLst>
              <a:ext uri="{FF2B5EF4-FFF2-40B4-BE49-F238E27FC236}">
                <a16:creationId xmlns:a16="http://schemas.microsoft.com/office/drawing/2014/main" id="{F3A31EF6-08E1-C7DF-4E7C-FE78A9F6D2BA}"/>
              </a:ext>
            </a:extLst>
          </p:cNvPr>
          <p:cNvSpPr/>
          <p:nvPr/>
        </p:nvSpPr>
        <p:spPr>
          <a:xfrm>
            <a:off x="4127241" y="3032446"/>
            <a:ext cx="3200400" cy="1175657"/>
          </a:xfrm>
          <a:prstGeom prst="roundRect">
            <a:avLst/>
          </a:prstGeom>
          <a:solidFill>
            <a:srgbClr val="3279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Strategic Marketplace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 (2025-2026)</a:t>
            </a:r>
          </a:p>
        </p:txBody>
      </p:sp>
      <p:sp>
        <p:nvSpPr>
          <p:cNvPr id="7" name="Rectangle: Rounded Corners 6">
            <a:extLst>
              <a:ext uri="{FF2B5EF4-FFF2-40B4-BE49-F238E27FC236}">
                <a16:creationId xmlns:a16="http://schemas.microsoft.com/office/drawing/2014/main" id="{62C14FC8-81EF-7B24-E348-BD754679EF3F}"/>
              </a:ext>
            </a:extLst>
          </p:cNvPr>
          <p:cNvSpPr/>
          <p:nvPr/>
        </p:nvSpPr>
        <p:spPr>
          <a:xfrm>
            <a:off x="7787951" y="3055774"/>
            <a:ext cx="3200400" cy="1175657"/>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Segoe UI" panose="020B0502040204020203" pitchFamily="34" charset="0"/>
                <a:ea typeface="+mn-ea"/>
                <a:cs typeface="Segoe UI" panose="020B0502040204020203" pitchFamily="34" charset="0"/>
              </a:rPr>
              <a:t>Strategic Storefront &amp; BPA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Segoe UI" panose="020B0502040204020203" pitchFamily="34" charset="0"/>
                <a:ea typeface="+mn-ea"/>
                <a:cs typeface="Segoe UI" panose="020B0502040204020203" pitchFamily="34" charset="0"/>
              </a:rPr>
              <a:t>SEWP VI (2026-)</a:t>
            </a:r>
          </a:p>
        </p:txBody>
      </p:sp>
      <p:sp>
        <p:nvSpPr>
          <p:cNvPr id="9" name="TextBox 8">
            <a:extLst>
              <a:ext uri="{FF2B5EF4-FFF2-40B4-BE49-F238E27FC236}">
                <a16:creationId xmlns:a16="http://schemas.microsoft.com/office/drawing/2014/main" id="{F4C9EE9C-EE95-BF26-8F47-6C1263F341DF}"/>
              </a:ext>
            </a:extLst>
          </p:cNvPr>
          <p:cNvSpPr txBox="1"/>
          <p:nvPr/>
        </p:nvSpPr>
        <p:spPr>
          <a:xfrm>
            <a:off x="3074926" y="213372"/>
            <a:ext cx="838919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SEWP’s Strategic Sourcing Evolution</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7609442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096678" y="21337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Storefronts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8A99AC4D-FD10-22FF-DBAC-C5B1DCE91E02}"/>
              </a:ext>
            </a:extLst>
          </p:cNvPr>
          <p:cNvSpPr txBox="1"/>
          <p:nvPr/>
        </p:nvSpPr>
        <p:spPr>
          <a:xfrm>
            <a:off x="966164" y="1325591"/>
            <a:ext cx="10249174" cy="4565673"/>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What is a Storefront?</a:t>
            </a: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Storefront</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is an offering that provides a snapshot of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products, solutions and/or services</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as defined by an Agency's requirements and by availability on the SEWP Contract.</a:t>
            </a: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 Storefront is created by defining a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set of objective filters</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that can be applied to the overall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SEWP Database of Record</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t>
            </a:r>
          </a:p>
          <a:p>
            <a:pPr marL="1257300" marR="0" lvl="2" indent="-342900" algn="l" defTabSz="914400" rtl="0" eaLnBrk="1" fontAlgn="auto" latinLnBrk="0" hangingPunct="1">
              <a:lnSpc>
                <a:spcPct val="150000"/>
              </a:lnSpc>
              <a:spcBef>
                <a:spcPts val="100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Contract Holder-based filters:</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Business size, socioeconomic status, approved resellers</a:t>
            </a:r>
          </a:p>
          <a:p>
            <a:pPr marL="1257300" marR="0" lvl="2" indent="-342900" algn="l" defTabSz="914400" rtl="0" eaLnBrk="1" fontAlgn="auto" latinLnBrk="0" hangingPunct="1">
              <a:lnSpc>
                <a:spcPct val="150000"/>
              </a:lnSpc>
              <a:spcBef>
                <a:spcPts val="100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Contract Line Item Number (CLIN) attributes:</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Trade Agreement Act (TAA) compliance, Electronic Product Environmental Assessment Tool (EPEAT) level, product/brand name, technical specifications, standards-based requirements.</a:t>
            </a:r>
            <a:endParaRPr kumimoji="0" lang="en-US" sz="1600" b="0" i="0" u="none" strike="noStrike" kern="1200" cap="none" spc="0" normalizeH="0" baseline="0" noProof="0" dirty="0">
              <a:ln>
                <a:noFill/>
              </a:ln>
              <a:solidFill>
                <a:srgbClr val="E7E6E6">
                  <a:lumMod val="50000"/>
                </a:srgbClr>
              </a:solidFill>
              <a:effectLst/>
              <a:uLnTx/>
              <a:uFillTx/>
              <a:latin typeface="Segoe UI" panose="020B0502040204020203" pitchFamily="34" charset="0"/>
              <a:ea typeface="Ebrima" panose="02000000000000000000" pitchFamily="2" charset="0"/>
              <a:cs typeface="Segoe UI" panose="020B0502040204020203" pitchFamily="34" charset="0"/>
            </a:endParaRPr>
          </a:p>
        </p:txBody>
      </p:sp>
    </p:spTree>
    <p:extLst>
      <p:ext uri="{BB962C8B-B14F-4D97-AF65-F5344CB8AC3E}">
        <p14:creationId xmlns:p14="http://schemas.microsoft.com/office/powerpoint/2010/main" val="2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999A-088F-C92D-443B-67EA87B431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2041A8-FEF5-7775-7B9F-3ED442F0B2C5}"/>
              </a:ext>
            </a:extLst>
          </p:cNvPr>
          <p:cNvSpPr txBox="1"/>
          <p:nvPr/>
        </p:nvSpPr>
        <p:spPr>
          <a:xfrm>
            <a:off x="3096678" y="21337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Storefront Process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0D9AD967-10F1-F9C9-7330-A68DA4F9CF10}"/>
              </a:ext>
            </a:extLst>
          </p:cNvPr>
          <p:cNvSpPr txBox="1"/>
          <p:nvPr/>
        </p:nvSpPr>
        <p:spPr>
          <a:xfrm>
            <a:off x="1073624" y="1799164"/>
            <a:ext cx="10044752" cy="3760004"/>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Agencies submit a Request for Storefront (RFS)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The </a:t>
            </a: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SEWP Program Management Office (PMO)</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will grant access to the Storefront.</a:t>
            </a: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Contract Holders will then be able to respond</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using the same Quote Request Tool (QRT) process as in SEWP V. </a:t>
            </a:r>
          </a:p>
          <a:p>
            <a:pPr marL="9144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sng"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Note:</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Pricing should be the Storefront suggested price.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The SEWP PMO creates the Storefront</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using the criteria set by the Agency.</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SEWP PMO notifies the Agency and Contract Holders.</a:t>
            </a:r>
          </a:p>
        </p:txBody>
      </p:sp>
    </p:spTree>
    <p:extLst>
      <p:ext uri="{BB962C8B-B14F-4D97-AF65-F5344CB8AC3E}">
        <p14:creationId xmlns:p14="http://schemas.microsoft.com/office/powerpoint/2010/main" val="1660463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1C738-E38C-ECDA-655C-CE04657366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A0A414-B605-EC51-1BF4-9FBB48807711}"/>
              </a:ext>
            </a:extLst>
          </p:cNvPr>
          <p:cNvSpPr txBox="1"/>
          <p:nvPr/>
        </p:nvSpPr>
        <p:spPr>
          <a:xfrm>
            <a:off x="3096678" y="213372"/>
            <a:ext cx="883828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Storefront Process (cont.)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5E6596BA-D9B9-992A-A1BF-DDC80D154956}"/>
              </a:ext>
            </a:extLst>
          </p:cNvPr>
          <p:cNvSpPr txBox="1"/>
          <p:nvPr/>
        </p:nvSpPr>
        <p:spPr>
          <a:xfrm>
            <a:off x="1864720" y="1281738"/>
            <a:ext cx="8551460" cy="4911281"/>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The Contract Holder submits technology refresh (TR).</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Must include the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Strategic Source Part number (SSPART)</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which is provided by SEWP</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Price may not be greater than quoted</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Only submit items that were quoted</a:t>
            </a:r>
          </a:p>
          <a:p>
            <a:pPr marL="457200" marR="0" lvl="1" indent="0" algn="l" defTabSz="914400" rtl="0" eaLnBrk="1" fontAlgn="auto" latinLnBrk="0" hangingPunct="1">
              <a:lnSpc>
                <a:spcPct val="15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Agency places orders as needed.</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Credit card orders may be placed directly.</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Delivery Orders follow the same SEWP Order process as in SEWP V.</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Use Storefront CLINs in the CLIN Checker.</a:t>
            </a:r>
          </a:p>
        </p:txBody>
      </p:sp>
    </p:spTree>
    <p:extLst>
      <p:ext uri="{BB962C8B-B14F-4D97-AF65-F5344CB8AC3E}">
        <p14:creationId xmlns:p14="http://schemas.microsoft.com/office/powerpoint/2010/main" val="3732002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88C68-0FE9-8441-5C3A-F0C522820A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5168B14-9D71-8E88-1DF8-9075A2190EE7}"/>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rPr>
              <a:t>Contract Adherence</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D5545498-D16D-DFF4-B26B-FB42AE0846AB}"/>
              </a:ext>
            </a:extLst>
          </p:cNvPr>
          <p:cNvSpPr txBox="1"/>
          <p:nvPr/>
        </p:nvSpPr>
        <p:spPr>
          <a:xfrm>
            <a:off x="351055" y="1836491"/>
            <a:ext cx="10889276" cy="4062651"/>
          </a:xfrm>
          <a:prstGeom prst="rect">
            <a:avLst/>
          </a:prstGeom>
          <a:noFill/>
        </p:spPr>
        <p:txBody>
          <a:bodyPr wrap="square" rtlCol="0">
            <a:spAutoFit/>
          </a:bodyPr>
          <a:lstStyle/>
          <a:p>
            <a:pPr marL="342900"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Following correct quoting procedures</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All responses to request generated through Quote-Request-Tool(QRT) must be through the CHOP quote tool.  </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Verification file must match quote</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Items must be on contract at time of quoting</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You must Honor your quote</a:t>
            </a:r>
          </a:p>
          <a:p>
            <a:pPr marL="342900"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Following correct ordering procedures</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Receiving SCN before processing an order/modification</a:t>
            </a:r>
          </a:p>
          <a:p>
            <a:pPr marL="800100" lvl="2"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Providing verification file if requested</a:t>
            </a:r>
          </a:p>
          <a:p>
            <a:pPr marL="342900"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Attending SEWP Required Meetings</a:t>
            </a:r>
          </a:p>
          <a:p>
            <a:pPr marL="342900" indent="-342900">
              <a:buFont typeface="Arial" panose="020B0604020202020204" pitchFamily="34" charset="0"/>
              <a:buChar char="•"/>
            </a:pPr>
            <a:r>
              <a:rPr lang="en-US" kern="0" dirty="0">
                <a:solidFill>
                  <a:schemeClr val="bg1"/>
                </a:solidFill>
                <a:latin typeface="Segoe UI" panose="020B0502040204020203" pitchFamily="34" charset="0"/>
                <a:cs typeface="Segoe UI" panose="020B0502040204020203" pitchFamily="34" charset="0"/>
              </a:rPr>
              <a:t>Meeting contractually required reporting</a:t>
            </a:r>
          </a:p>
          <a:p>
            <a:pPr marL="342900" lvl="0"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For service orders: </a:t>
            </a:r>
          </a:p>
          <a:p>
            <a:pPr marL="800100" lvl="1"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Contract Holders must submit monthly progress updates.</a:t>
            </a:r>
          </a:p>
          <a:p>
            <a:pPr marL="742950" lvl="1" indent="-28575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A final closeout report must be submitted at completion.</a:t>
            </a:r>
          </a:p>
        </p:txBody>
      </p:sp>
      <p:sp>
        <p:nvSpPr>
          <p:cNvPr id="4" name="TextBox 3">
            <a:extLst>
              <a:ext uri="{FF2B5EF4-FFF2-40B4-BE49-F238E27FC236}">
                <a16:creationId xmlns:a16="http://schemas.microsoft.com/office/drawing/2014/main" id="{A2FBB73F-E02E-D5F5-325A-92A275BF1208}"/>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Tree>
    <p:extLst>
      <p:ext uri="{BB962C8B-B14F-4D97-AF65-F5344CB8AC3E}">
        <p14:creationId xmlns:p14="http://schemas.microsoft.com/office/powerpoint/2010/main" val="10042228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D3579-5DA8-CB8A-5D77-1E01261DBA4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E1E852-18C4-3F3A-D148-69DC94502788}"/>
              </a:ext>
            </a:extLst>
          </p:cNvPr>
          <p:cNvSpPr txBox="1"/>
          <p:nvPr/>
        </p:nvSpPr>
        <p:spPr>
          <a:xfrm>
            <a:off x="3096678" y="21337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Storefronts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4DE063E6-8EF9-72B8-B346-57B5C8C3B19B}"/>
              </a:ext>
            </a:extLst>
          </p:cNvPr>
          <p:cNvSpPr txBox="1"/>
          <p:nvPr/>
        </p:nvSpPr>
        <p:spPr>
          <a:xfrm>
            <a:off x="914400" y="1976146"/>
            <a:ext cx="10802203" cy="3600666"/>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An Agency can issue a Storefront RFQ or Market Research Request (MRR).</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All r</a:t>
            </a:r>
            <a:r>
              <a:rPr kumimoji="0" lang="en-US" sz="1800" b="0" i="0" u="none" strike="noStrike" kern="1200" cap="none" spc="0" normalizeH="0" baseline="0" noProof="0" dirty="0" err="1">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esponses</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must include SSPART(s).</a:t>
            </a: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An Agency may reopen an RFS at the Agency’s discretion.</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This may be used to allow additional Contract Holder participation.</a:t>
            </a: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Use TRs to m</a:t>
            </a:r>
            <a:r>
              <a:rPr kumimoji="0" lang="en-US" sz="2000" b="1" i="0" u="none" strike="noStrike" kern="1200" cap="none" spc="0" normalizeH="0" baseline="0" noProof="0" dirty="0" err="1">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aintain</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CLINs.</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Refer to the RFS.</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SEWP suggests a TR every 12 months at minimum.</a:t>
            </a:r>
          </a:p>
        </p:txBody>
      </p:sp>
    </p:spTree>
    <p:extLst>
      <p:ext uri="{BB962C8B-B14F-4D97-AF65-F5344CB8AC3E}">
        <p14:creationId xmlns:p14="http://schemas.microsoft.com/office/powerpoint/2010/main" val="5471266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207C8-0846-7E40-FE38-AC663DD3D86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487E5B-0C0C-52E0-FBDF-4A54CA65EA34}"/>
              </a:ext>
            </a:extLst>
          </p:cNvPr>
          <p:cNvSpPr txBox="1"/>
          <p:nvPr/>
        </p:nvSpPr>
        <p:spPr>
          <a:xfrm>
            <a:off x="3096678" y="21337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Storefronts (cont.)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7BCD1003-3F87-D71D-4BB4-290D946986E5}"/>
              </a:ext>
            </a:extLst>
          </p:cNvPr>
          <p:cNvSpPr txBox="1"/>
          <p:nvPr/>
        </p:nvSpPr>
        <p:spPr>
          <a:xfrm>
            <a:off x="1421642" y="1536959"/>
            <a:ext cx="9348716" cy="4109843"/>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Contract Holder selection is based on </a:t>
            </a:r>
            <a:r>
              <a:rPr kumimoji="0" lang="en-US" sz="24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Agency-specific criteria</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Agencies may </a:t>
            </a:r>
            <a:r>
              <a:rPr kumimoji="0" lang="en-US" sz="24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decommission a Storefront</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at any time.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Storefronts are </a:t>
            </a: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NOT</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awards.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Storefronts are </a:t>
            </a: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NOT</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agreements.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There is </a:t>
            </a:r>
            <a:r>
              <a:rPr kumimoji="0" lang="en-US" sz="24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no guaranteed spending amount</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to any Contract Holder.</a:t>
            </a:r>
          </a:p>
        </p:txBody>
      </p:sp>
    </p:spTree>
    <p:extLst>
      <p:ext uri="{BB962C8B-B14F-4D97-AF65-F5344CB8AC3E}">
        <p14:creationId xmlns:p14="http://schemas.microsoft.com/office/powerpoint/2010/main" val="15409188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0CB46-7537-6531-E227-AA5CDC85BC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9A411F7-9CA3-EB07-4CB8-157D9D406B3C}"/>
              </a:ext>
            </a:extLst>
          </p:cNvPr>
          <p:cNvSpPr txBox="1"/>
          <p:nvPr/>
        </p:nvSpPr>
        <p:spPr>
          <a:xfrm>
            <a:off x="3271827" y="184245"/>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BPAs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A4E4E9A5-7A91-AA7F-8A74-B8406ED4FC89}"/>
              </a:ext>
            </a:extLst>
          </p:cNvPr>
          <p:cNvSpPr txBox="1"/>
          <p:nvPr/>
        </p:nvSpPr>
        <p:spPr>
          <a:xfrm>
            <a:off x="725037" y="1795603"/>
            <a:ext cx="10741926" cy="3523144"/>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As a result of the recent overhaul of the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Federal Acquisition Regulation (FAR),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NASA SEWP now has the availability of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Blanket Purchase Agreements (BPAs)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as an added option under its strategic sourcing solution offerings.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 BPA is a </a:t>
            </a:r>
            <a:r>
              <a:rPr kumimoji="0" lang="en-US" sz="2000" b="0" i="1"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method of filling anticipated repetitive needs for supplies or product-based services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by establishing "charge accounts" with qualified sources of supply. The Government is only obligated to the extent that authorized orders are placed under BPAs.</a:t>
            </a:r>
          </a:p>
        </p:txBody>
      </p:sp>
    </p:spTree>
    <p:extLst>
      <p:ext uri="{BB962C8B-B14F-4D97-AF65-F5344CB8AC3E}">
        <p14:creationId xmlns:p14="http://schemas.microsoft.com/office/powerpoint/2010/main" val="1462932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4EB70-4F90-B756-8AAA-54F926B524E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82AD53D-2471-9E71-4F3B-C766E34917A1}"/>
              </a:ext>
            </a:extLst>
          </p:cNvPr>
          <p:cNvSpPr txBox="1"/>
          <p:nvPr/>
        </p:nvSpPr>
        <p:spPr>
          <a:xfrm>
            <a:off x="3278650" y="225188"/>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BPAs (cont.)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08F4FA3C-A36A-FB20-5DAC-CBE38303C456}"/>
              </a:ext>
            </a:extLst>
          </p:cNvPr>
          <p:cNvSpPr txBox="1"/>
          <p:nvPr/>
        </p:nvSpPr>
        <p:spPr>
          <a:xfrm>
            <a:off x="1280748" y="2275606"/>
            <a:ext cx="9369323" cy="3749103"/>
          </a:xfrm>
          <a:prstGeom prst="rect">
            <a:avLst/>
          </a:prstGeom>
          <a:noFill/>
        </p:spPr>
        <p:txBody>
          <a:bodyPr wrap="square">
            <a:spAutoFit/>
          </a:bodyPr>
          <a:lstStyle/>
          <a:p>
            <a:pPr marL="0" marR="0" lvl="0" indent="0" algn="l" defTabSz="914400" rtl="0" eaLnBrk="1" fontAlgn="auto" latinLnBrk="0" hangingPunct="1">
              <a:lnSpc>
                <a:spcPct val="115000"/>
              </a:lnSpc>
              <a:spcBef>
                <a:spcPts val="1000"/>
              </a:spcBef>
              <a:spcAft>
                <a:spcPts val="800"/>
              </a:spcAft>
              <a:buClrTx/>
              <a:buSzTx/>
              <a:buFontTx/>
              <a:buNone/>
              <a:tabLst/>
              <a:defRPr/>
            </a:pPr>
            <a:r>
              <a:rPr kumimoji="0" lang="en-US" sz="2000" b="1" i="0"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BPAs may be Single or Multi Award.</a:t>
            </a:r>
          </a:p>
          <a:p>
            <a:pPr marL="0" marR="0" lvl="0" indent="0" algn="l" defTabSz="914400" rtl="0" eaLnBrk="1" fontAlgn="auto" latinLnBrk="0" hangingPunct="1">
              <a:lnSpc>
                <a:spcPct val="115000"/>
              </a:lnSpc>
              <a:spcBef>
                <a:spcPts val="1000"/>
              </a:spcBef>
              <a:spcAft>
                <a:spcPts val="80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Agencies seeking a BPA can issue a solicitation via any of the SEWP QRT options.</a:t>
            </a:r>
          </a:p>
          <a:p>
            <a:pPr marL="685800" marR="0" lvl="1" indent="-457200" algn="l" defTabSz="914400" rtl="0" eaLnBrk="1" fontAlgn="auto" latinLnBrk="0" hangingPunct="1">
              <a:lnSpc>
                <a:spcPct val="115000"/>
              </a:lnSpc>
              <a:spcBef>
                <a:spcPts val="50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An RFS is the preferred method.</a:t>
            </a:r>
          </a:p>
          <a:p>
            <a:pPr marL="685800" marR="0" lvl="1" indent="-457200" algn="l" defTabSz="914400" rtl="0" eaLnBrk="1" fontAlgn="auto" latinLnBrk="0" hangingPunct="1">
              <a:lnSpc>
                <a:spcPct val="115000"/>
              </a:lnSpc>
              <a:spcBef>
                <a:spcPts val="50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Look for BPA in the solicitation.</a:t>
            </a:r>
          </a:p>
          <a:p>
            <a:pPr marL="228600" marR="0" lvl="1" indent="0" algn="l" defTabSz="914400" rtl="0" eaLnBrk="1" fontAlgn="auto" latinLnBrk="0" hangingPunct="1">
              <a:lnSpc>
                <a:spcPct val="115000"/>
              </a:lnSpc>
              <a:spcBef>
                <a:spcPts val="50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endParaRPr>
          </a:p>
          <a:p>
            <a:pPr marL="0" marR="0" lvl="0" indent="0" algn="l" defTabSz="914400" rtl="0" eaLnBrk="1" fontAlgn="auto" latinLnBrk="0" hangingPunct="1">
              <a:lnSpc>
                <a:spcPct val="115000"/>
              </a:lnSpc>
              <a:spcBef>
                <a:spcPts val="1000"/>
              </a:spcBef>
              <a:spcAft>
                <a:spcPts val="800"/>
              </a:spcAft>
              <a:buClrTx/>
              <a:buSzTx/>
              <a:buFontTx/>
              <a:buNone/>
              <a:tabLst/>
              <a:defRPr/>
            </a:pPr>
            <a:r>
              <a:rPr kumimoji="0" lang="en-US" sz="2000" b="0" i="1"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Estimated ceiling values for prospective BPA awards shall never exceed a SEWP VI Contract Holder’s available </a:t>
            </a:r>
            <a:r>
              <a:rPr kumimoji="0" lang="en-US" sz="2000" b="1" i="1"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Indefinite Delivery, Indefinite Quantity (IDIQ)</a:t>
            </a:r>
            <a:r>
              <a:rPr kumimoji="0" lang="en-US" sz="2000" b="0" i="1" u="none" strike="noStrike" kern="100" cap="none" spc="0" normalizeH="0" baseline="0" noProof="0" dirty="0">
                <a:ln>
                  <a:noFill/>
                </a:ln>
                <a:solidFill>
                  <a:srgbClr val="000000"/>
                </a:solidFill>
                <a:effectLst/>
                <a:uLnTx/>
                <a:uFillTx/>
                <a:latin typeface="Segoe UI" panose="020B0502040204020203" pitchFamily="34" charset="0"/>
                <a:ea typeface="Aptos" panose="020B0004020202020204" pitchFamily="34" charset="0"/>
                <a:cs typeface="Segoe UI" panose="020B0502040204020203" pitchFamily="34" charset="0"/>
              </a:rPr>
              <a:t> ceiling.</a:t>
            </a:r>
          </a:p>
        </p:txBody>
      </p:sp>
    </p:spTree>
    <p:extLst>
      <p:ext uri="{BB962C8B-B14F-4D97-AF65-F5344CB8AC3E}">
        <p14:creationId xmlns:p14="http://schemas.microsoft.com/office/powerpoint/2010/main" val="4812468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33D86-4E3D-696C-DA2F-E949966CF9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9959C3-65F6-B0E8-6251-39F0ABFAF231}"/>
              </a:ext>
            </a:extLst>
          </p:cNvPr>
          <p:cNvSpPr txBox="1"/>
          <p:nvPr/>
        </p:nvSpPr>
        <p:spPr>
          <a:xfrm>
            <a:off x="3291350" y="273050"/>
            <a:ext cx="87371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BPA Storefront</a:t>
            </a:r>
            <a:endParaRPr kumimoji="0" lang="en-US" sz="32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TextBox 11">
            <a:extLst>
              <a:ext uri="{FF2B5EF4-FFF2-40B4-BE49-F238E27FC236}">
                <a16:creationId xmlns:a16="http://schemas.microsoft.com/office/drawing/2014/main" id="{250A8D2E-C190-B9CD-CCB7-8810AB139F48}"/>
              </a:ext>
            </a:extLst>
          </p:cNvPr>
          <p:cNvSpPr txBox="1"/>
          <p:nvPr/>
        </p:nvSpPr>
        <p:spPr>
          <a:xfrm>
            <a:off x="1089212" y="2004700"/>
            <a:ext cx="10428027" cy="2848600"/>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Customers have the option of using the SEWP VI Storefront for their BPA.</a:t>
            </a:r>
          </a:p>
          <a:p>
            <a:pPr marL="0" marR="0" lvl="0" indent="0" algn="l" defTabSz="914400" rtl="0" eaLnBrk="1" fontAlgn="auto" latinLnBrk="0" hangingPunct="1">
              <a:lnSpc>
                <a:spcPct val="15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This is the same TR process as for Storefronts.</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Must include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SSPART(s)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Price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 may not be greater than quoted.</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Only submit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items that were quoted</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Ebrima" panose="02000000000000000000" pitchFamily="2" charset="0"/>
                <a:cs typeface="Segoe UI" panose="020B0502040204020203" pitchFamily="34" charset="0"/>
              </a:rPr>
              <a:t>.</a:t>
            </a:r>
          </a:p>
        </p:txBody>
      </p:sp>
    </p:spTree>
    <p:extLst>
      <p:ext uri="{BB962C8B-B14F-4D97-AF65-F5344CB8AC3E}">
        <p14:creationId xmlns:p14="http://schemas.microsoft.com/office/powerpoint/2010/main" val="8136723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FedRAMP</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FedRAMP Review </a:t>
            </a:r>
            <a:r>
              <a:rPr lang="en-US" sz="2400" b="1" dirty="0">
                <a:solidFill>
                  <a:srgbClr val="FFC000"/>
                </a:solidFill>
                <a:latin typeface="Segoe UI" panose="020B0502040204020203" pitchFamily="34" charset="0"/>
                <a:cs typeface="Segoe UI" panose="020B0502040204020203" pitchFamily="34" charset="0"/>
              </a:rPr>
              <a:t>(August 14</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134606" y="267561"/>
            <a:ext cx="821524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FedRAMP</a:t>
            </a:r>
          </a:p>
        </p:txBody>
      </p:sp>
      <p:sp>
        <p:nvSpPr>
          <p:cNvPr id="2" name="TextBox 1">
            <a:extLst>
              <a:ext uri="{FF2B5EF4-FFF2-40B4-BE49-F238E27FC236}">
                <a16:creationId xmlns:a16="http://schemas.microsoft.com/office/drawing/2014/main" id="{ED681978-C9AB-EFFA-AAC3-1692D9320E56}"/>
              </a:ext>
            </a:extLst>
          </p:cNvPr>
          <p:cNvSpPr txBox="1"/>
          <p:nvPr/>
        </p:nvSpPr>
        <p:spPr>
          <a:xfrm>
            <a:off x="897720" y="1405640"/>
            <a:ext cx="10378245"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Federal Risk and Authorization Management Program (FedRAMP)</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is a Government-wide program that provides a standardized approach to security assessment, authorization, and continuous monitoring for cloud products and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In SEWP VI, the SEWP website will include a table-based list view of the public FedRAMP page with information such as:</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Product names</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Providers</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Service models</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Class</a:t>
            </a: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Status</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Agency authorizations</a:t>
            </a:r>
            <a:endPar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Additionally, in SEWP VI, Federal customers will be able to view a list of Contract Holders that sell the respective products.</a:t>
            </a: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2646500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C21D0-DC72-0549-00A0-F4BF4C7A2E5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9D59D2-0486-0D17-81AB-6477BC728709}"/>
              </a:ext>
            </a:extLst>
          </p:cNvPr>
          <p:cNvSpPr txBox="1"/>
          <p:nvPr/>
        </p:nvSpPr>
        <p:spPr>
          <a:xfrm>
            <a:off x="3084730" y="274320"/>
            <a:ext cx="821524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FedRAMP and the CHOP</a:t>
            </a:r>
          </a:p>
        </p:txBody>
      </p:sp>
      <p:sp>
        <p:nvSpPr>
          <p:cNvPr id="2" name="TextBox 1">
            <a:extLst>
              <a:ext uri="{FF2B5EF4-FFF2-40B4-BE49-F238E27FC236}">
                <a16:creationId xmlns:a16="http://schemas.microsoft.com/office/drawing/2014/main" id="{3ECAD005-736F-BCBB-F104-7208ECD704D9}"/>
              </a:ext>
            </a:extLst>
          </p:cNvPr>
          <p:cNvSpPr txBox="1"/>
          <p:nvPr/>
        </p:nvSpPr>
        <p:spPr>
          <a:xfrm>
            <a:off x="744501" y="1720840"/>
            <a:ext cx="10702998"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Contract Holders Only Page (CHOP) Provider Updates: FedRAMP Signup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 </a:t>
            </a: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FedRAMP Signup</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will be added to the CHOP in the </a:t>
            </a:r>
            <a:r>
              <a:rPr kumimoji="0" lang="en-US" sz="20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Providers</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section.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Contract Holders will display a list of Providers that have a relationship with the Contract Holder and have FedRAMP offerings.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Contract Holders will then be able to review the Provider's FedRAMP product list and select those that they offer.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Note: </a:t>
            </a:r>
            <a:r>
              <a:rPr kumimoji="0" lang="en-US" sz="14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NASA SEWP will provide additional information in the near future that details how Contract Holders can indicate that they sell these FedRAMP products.</a:t>
            </a:r>
            <a:endPar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4084503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Electronic Product Environmental Assessment Tool (EPEAT)</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EPEAT Overview </a:t>
            </a:r>
            <a:r>
              <a:rPr lang="en-US" sz="2400" b="1" dirty="0">
                <a:solidFill>
                  <a:srgbClr val="FFC000"/>
                </a:solidFill>
                <a:latin typeface="Segoe UI" panose="020B0502040204020203" pitchFamily="34" charset="0"/>
                <a:cs typeface="Segoe UI" panose="020B0502040204020203" pitchFamily="34" charset="0"/>
              </a:rPr>
              <a:t>(August 14</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473A6-C308-1513-850A-17DB9C3EAB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1FFEF8-B31A-1E0F-95A3-06929817712F}"/>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EPEAT Ratings </a:t>
            </a:r>
          </a:p>
        </p:txBody>
      </p:sp>
      <p:sp>
        <p:nvSpPr>
          <p:cNvPr id="6" name="TextBox 5">
            <a:extLst>
              <a:ext uri="{FF2B5EF4-FFF2-40B4-BE49-F238E27FC236}">
                <a16:creationId xmlns:a16="http://schemas.microsoft.com/office/drawing/2014/main" id="{77912435-A19F-DDA3-109E-AEB704712AAB}"/>
              </a:ext>
            </a:extLst>
          </p:cNvPr>
          <p:cNvSpPr txBox="1"/>
          <p:nvPr/>
        </p:nvSpPr>
        <p:spPr>
          <a:xfrm>
            <a:off x="399055" y="1480713"/>
            <a:ext cx="10889276"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properly identify the EPEAT rating for products in the SEWP database of record, SEWP validates CLIN products against the EPEAT registry (EPEAT.net) based on their specific versions, generations, and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VALID CLIN EPEAT Ratings:</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We accept the following values for EPEAT ratings: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 Gold Certification</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 Silver Certification</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B</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 Bronze Certification</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NC</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 Non-Compliant: Products that do not meet EPEAT requirements.</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NA </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Not Applicable: Non-IT products that do not apply to the EPEAT registry.</a:t>
            </a:r>
          </a:p>
        </p:txBody>
      </p:sp>
      <p:sp>
        <p:nvSpPr>
          <p:cNvPr id="4" name="TextBox 3">
            <a:extLst>
              <a:ext uri="{FF2B5EF4-FFF2-40B4-BE49-F238E27FC236}">
                <a16:creationId xmlns:a16="http://schemas.microsoft.com/office/drawing/2014/main" id="{8B104966-B0E3-3DBF-FB65-753F1B510A2B}"/>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EPEAT Overview </a:t>
            </a:r>
          </a:p>
        </p:txBody>
      </p:sp>
    </p:spTree>
    <p:extLst>
      <p:ext uri="{BB962C8B-B14F-4D97-AF65-F5344CB8AC3E}">
        <p14:creationId xmlns:p14="http://schemas.microsoft.com/office/powerpoint/2010/main" val="1322450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A210A1-0537-0A9E-5531-080C9661ABEB}"/>
              </a:ext>
            </a:extLst>
          </p:cNvPr>
          <p:cNvSpPr txBox="1"/>
          <p:nvPr/>
        </p:nvSpPr>
        <p:spPr>
          <a:xfrm>
            <a:off x="602673" y="1869731"/>
            <a:ext cx="10754591" cy="341632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Zero-Tolerance Downgrades </a:t>
            </a: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as follows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Sending the customer a quote directly when request was submitted through SEWP Quote-Request- Tool.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CLIN checker file clearly does not match the quote provided.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Submitting the Backup Data Flag on your TR without having received approval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 ensuring timely submission with contract clause 52.219-9 – Small Business Subcontracting Plan and 52.219-14 – Limitation on Subcontracting</a:t>
            </a:r>
          </a:p>
        </p:txBody>
      </p:sp>
      <p:sp>
        <p:nvSpPr>
          <p:cNvPr id="5" name="TextBox 4">
            <a:extLst>
              <a:ext uri="{FF2B5EF4-FFF2-40B4-BE49-F238E27FC236}">
                <a16:creationId xmlns:a16="http://schemas.microsoft.com/office/drawing/2014/main" id="{0352C806-A77A-F286-12DA-216D5EFEC763}"/>
              </a:ext>
            </a:extLst>
          </p:cNvPr>
          <p:cNvSpPr txBox="1"/>
          <p:nvPr/>
        </p:nvSpPr>
        <p:spPr>
          <a:xfrm>
            <a:off x="3358861" y="217162"/>
            <a:ext cx="819582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a:ea typeface="+mn-ea"/>
                <a:cs typeface="+mn-cs"/>
              </a:rPr>
              <a:t>Contract Adherence Continued</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7" name="TextBox 6">
            <a:extLst>
              <a:ext uri="{FF2B5EF4-FFF2-40B4-BE49-F238E27FC236}">
                <a16:creationId xmlns:a16="http://schemas.microsoft.com/office/drawing/2014/main" id="{FF6AB799-423F-89F9-9C38-92E543BB4F87}"/>
              </a:ext>
            </a:extLst>
          </p:cNvPr>
          <p:cNvSpPr txBox="1"/>
          <p:nvPr/>
        </p:nvSpPr>
        <p:spPr>
          <a:xfrm>
            <a:off x="311727" y="6292289"/>
            <a:ext cx="609426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Performance Overview</a:t>
            </a:r>
          </a:p>
        </p:txBody>
      </p:sp>
    </p:spTree>
    <p:extLst>
      <p:ext uri="{BB962C8B-B14F-4D97-AF65-F5344CB8AC3E}">
        <p14:creationId xmlns:p14="http://schemas.microsoft.com/office/powerpoint/2010/main" val="35926023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E2C59-EEDD-46BE-27ED-0929E7B36C3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8CF04B4-1449-2B51-9E87-8CE5DFDB7AD6}"/>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EPEAT Overview </a:t>
            </a:r>
          </a:p>
        </p:txBody>
      </p:sp>
      <p:sp>
        <p:nvSpPr>
          <p:cNvPr id="6" name="TextBox 5">
            <a:extLst>
              <a:ext uri="{FF2B5EF4-FFF2-40B4-BE49-F238E27FC236}">
                <a16:creationId xmlns:a16="http://schemas.microsoft.com/office/drawing/2014/main" id="{C119385D-30F9-E2CA-967E-C584A5453F16}"/>
              </a:ext>
            </a:extLst>
          </p:cNvPr>
          <p:cNvSpPr txBox="1"/>
          <p:nvPr/>
        </p:nvSpPr>
        <p:spPr>
          <a:xfrm>
            <a:off x="424627" y="1228921"/>
            <a:ext cx="10889276"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EPEAT CLIN EOL Notifications:</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End-of-Life (EOL) notifications are sent exclusively to the PM and DPM for one of the following reasons: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Invalid Rating:</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The rating or product was not found in the EPEAT Registry.</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Invalid Part Number:</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Research was unsuccessful in verifying the CLIN part number. The OEM base part number must be provided.</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Incorrect Description:</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The CLIN description lacks sufficient detail (e.g., the product has multiple models, but the specific model was not specified in the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Updates and Error Reporting:</a:t>
            </a:r>
            <a:endPar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If a CLIN contains a part number that we have already identified as having an EPEAT rating, the TR will update the CLIN to match the rating we have on record.</a:t>
            </a:r>
          </a:p>
          <a:p>
            <a:pPr marL="742950" marR="0" lvl="1" indent="-28575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If you identify an EOL notification error, please submit </a:t>
            </a:r>
            <a:r>
              <a:rPr kumimoji="0" lang="en-US" sz="2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 case and </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include the relevant EPEAT registry backup information.</a:t>
            </a:r>
          </a:p>
        </p:txBody>
      </p:sp>
      <p:sp>
        <p:nvSpPr>
          <p:cNvPr id="4" name="TextBox 3">
            <a:extLst>
              <a:ext uri="{FF2B5EF4-FFF2-40B4-BE49-F238E27FC236}">
                <a16:creationId xmlns:a16="http://schemas.microsoft.com/office/drawing/2014/main" id="{D8E2530C-81AE-133E-2548-DD803B86F80A}"/>
              </a:ext>
            </a:extLst>
          </p:cNvPr>
          <p:cNvSpPr txBox="1"/>
          <p:nvPr/>
        </p:nvSpPr>
        <p:spPr>
          <a:xfrm>
            <a:off x="424627" y="6349376"/>
            <a:ext cx="68228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EPEAT Overview </a:t>
            </a:r>
          </a:p>
        </p:txBody>
      </p:sp>
    </p:spTree>
    <p:extLst>
      <p:ext uri="{BB962C8B-B14F-4D97-AF65-F5344CB8AC3E}">
        <p14:creationId xmlns:p14="http://schemas.microsoft.com/office/powerpoint/2010/main" val="38621807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41549" y="2497976"/>
            <a:ext cx="72321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UNSPSC</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UNSPSC Tool Review </a:t>
            </a:r>
            <a:r>
              <a:rPr lang="en-US" sz="2400" b="1" dirty="0">
                <a:solidFill>
                  <a:srgbClr val="FFC000"/>
                </a:solidFill>
                <a:latin typeface="Segoe UI" panose="020B0502040204020203" pitchFamily="34" charset="0"/>
                <a:cs typeface="Segoe UI" panose="020B0502040204020203" pitchFamily="34" charset="0"/>
              </a:rPr>
              <a:t>(August 14</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017234" y="277791"/>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UNSPSC</a:t>
            </a:r>
          </a:p>
        </p:txBody>
      </p:sp>
      <p:sp>
        <p:nvSpPr>
          <p:cNvPr id="6" name="TextBox 5">
            <a:extLst>
              <a:ext uri="{FF2B5EF4-FFF2-40B4-BE49-F238E27FC236}">
                <a16:creationId xmlns:a16="http://schemas.microsoft.com/office/drawing/2014/main" id="{0C61025B-06A3-6EAF-03CB-F79B443FED9C}"/>
              </a:ext>
            </a:extLst>
          </p:cNvPr>
          <p:cNvSpPr txBox="1"/>
          <p:nvPr/>
        </p:nvSpPr>
        <p:spPr>
          <a:xfrm>
            <a:off x="651362" y="1255673"/>
            <a:ext cx="10889276" cy="36009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United Nations Standard Products and Services Code (UNSPSC®)</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is an open, global, multi-sector standard for efficient, accurate classification of products and services.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UNSPSC is owned and maintained by United Nations Development </a:t>
            </a:r>
            <a:r>
              <a:rPr kumimoji="0" lang="en-US" sz="2000" b="0" i="0" u="none" strike="noStrike" kern="1200" cap="none" spc="0" normalizeH="0" baseline="0" noProof="0" dirty="0" err="1">
                <a:ln>
                  <a:noFill/>
                </a:ln>
                <a:solidFill>
                  <a:srgbClr val="000000"/>
                </a:solidFill>
                <a:effectLst/>
                <a:uLnTx/>
                <a:uFillTx/>
                <a:latin typeface="Segoe UI" panose="020B0502040204020203" pitchFamily="34" charset="0"/>
                <a:ea typeface="+mn-ea"/>
                <a:cs typeface="Segoe UI" panose="020B0502040204020203" pitchFamily="34" charset="0"/>
              </a:rPr>
              <a:t>Programme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(UNDP).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properly identify products and services, all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Line Item Numbers (CLINs)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in the SEWP Database of Record must have an associated UNSPSC.</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066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66B8"/>
                </a:solidFill>
                <a:effectLst/>
                <a:uLnTx/>
                <a:uFillTx/>
                <a:latin typeface="Arial"/>
                <a:ea typeface="+mn-ea"/>
                <a:cs typeface="+mn-cs"/>
              </a:rPr>
              <a:t> </a:t>
            </a:r>
          </a:p>
        </p:txBody>
      </p:sp>
      <p:sp>
        <p:nvSpPr>
          <p:cNvPr id="7" name="TextBox 6">
            <a:extLst>
              <a:ext uri="{FF2B5EF4-FFF2-40B4-BE49-F238E27FC236}">
                <a16:creationId xmlns:a16="http://schemas.microsoft.com/office/drawing/2014/main" id="{AF4178C3-F74B-3F44-ACC9-B69B182C66EF}"/>
              </a:ext>
            </a:extLst>
          </p:cNvPr>
          <p:cNvSpPr txBox="1"/>
          <p:nvPr/>
        </p:nvSpPr>
        <p:spPr>
          <a:xfrm>
            <a:off x="494918" y="4348828"/>
            <a:ext cx="554042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UNSPSC is a four-level hierarchical classification model consisting of an eight number value made up of four 2-digit identifiers.</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8" descr="How to simplify data analytics with UNSPSC classification | Qvalia">
            <a:extLst>
              <a:ext uri="{FF2B5EF4-FFF2-40B4-BE49-F238E27FC236}">
                <a16:creationId xmlns:a16="http://schemas.microsoft.com/office/drawing/2014/main" id="{01D6A34A-F3A5-B7C8-242B-4538B6FFFF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343222" y="3577017"/>
            <a:ext cx="5282619" cy="2559286"/>
          </a:xfrm>
          <a:prstGeom prst="rect">
            <a:avLst/>
          </a:prstGeom>
          <a:noFill/>
        </p:spPr>
      </p:pic>
      <p:sp>
        <p:nvSpPr>
          <p:cNvPr id="5" name="TextBox 4">
            <a:extLst>
              <a:ext uri="{FF2B5EF4-FFF2-40B4-BE49-F238E27FC236}">
                <a16:creationId xmlns:a16="http://schemas.microsoft.com/office/drawing/2014/main" id="{1EE538A3-71E0-6CDE-3901-A689332B772B}"/>
              </a:ext>
            </a:extLst>
          </p:cNvPr>
          <p:cNvSpPr txBox="1"/>
          <p:nvPr/>
        </p:nvSpPr>
        <p:spPr>
          <a:xfrm>
            <a:off x="299258" y="5949266"/>
            <a:ext cx="427274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UNDP website: </a:t>
            </a:r>
            <a:r>
              <a:rPr kumimoji="0" lang="en-US" sz="1400" b="0" i="1" u="none" strike="noStrike" kern="1200" cap="none" spc="0" normalizeH="0" baseline="0" noProof="0" dirty="0">
                <a:ln>
                  <a:noFill/>
                </a:ln>
                <a:solidFill>
                  <a:srgbClr val="4D8EE0"/>
                </a:solidFill>
                <a:effectLst/>
                <a:uLnTx/>
                <a:uFillTx/>
                <a:latin typeface="Segoe UI" panose="020B0502040204020203" pitchFamily="34" charset="0"/>
                <a:ea typeface="+mn-ea"/>
                <a:cs typeface="Segoe UI" panose="020B0502040204020203" pitchFamily="34" charset="0"/>
                <a:hlinkClick r:id="rId4"/>
              </a:rPr>
              <a:t>undp.org/</a:t>
            </a:r>
            <a:r>
              <a:rPr kumimoji="0" lang="en-US" sz="1400" b="0" i="1" u="none" strike="noStrike" kern="1200" cap="none" spc="0" normalizeH="0" baseline="0" noProof="0" dirty="0" err="1">
                <a:ln>
                  <a:noFill/>
                </a:ln>
                <a:solidFill>
                  <a:srgbClr val="4D8EE0"/>
                </a:solidFill>
                <a:effectLst/>
                <a:uLnTx/>
                <a:uFillTx/>
                <a:latin typeface="Segoe UI" panose="020B0502040204020203" pitchFamily="34" charset="0"/>
                <a:ea typeface="+mn-ea"/>
                <a:cs typeface="Segoe UI" panose="020B0502040204020203" pitchFamily="34" charset="0"/>
                <a:hlinkClick r:id="rId4"/>
              </a:rPr>
              <a:t>unspsc</a:t>
            </a:r>
            <a:endParaRPr kumimoji="0" lang="en-US" sz="1400" b="0" i="1" u="none" strike="noStrike" kern="1200" cap="none" spc="0" normalizeH="0" baseline="0" noProof="0" dirty="0">
              <a:ln>
                <a:noFill/>
              </a:ln>
              <a:solidFill>
                <a:srgbClr val="4D8EE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0474334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F3C4A-7C8D-214D-B19B-D58F5211F4D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B51B0EA-CE38-9402-0F85-E5B0E8727015}"/>
              </a:ext>
            </a:extLst>
          </p:cNvPr>
          <p:cNvSpPr txBox="1"/>
          <p:nvPr/>
        </p:nvSpPr>
        <p:spPr>
          <a:xfrm>
            <a:off x="3086562" y="265005"/>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UNSPSC (cont.)</a:t>
            </a:r>
          </a:p>
        </p:txBody>
      </p:sp>
      <p:sp>
        <p:nvSpPr>
          <p:cNvPr id="10" name="TextBox 9">
            <a:extLst>
              <a:ext uri="{FF2B5EF4-FFF2-40B4-BE49-F238E27FC236}">
                <a16:creationId xmlns:a16="http://schemas.microsoft.com/office/drawing/2014/main" id="{58D9AE11-244A-62F1-A99B-DEC46524BD5F}"/>
              </a:ext>
            </a:extLst>
          </p:cNvPr>
          <p:cNvSpPr txBox="1"/>
          <p:nvPr/>
        </p:nvSpPr>
        <p:spPr>
          <a:xfrm>
            <a:off x="475534" y="1327726"/>
            <a:ext cx="11260627" cy="473975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 list of Allowed and Limited UNSPSC codes can be located on the </a:t>
            </a:r>
            <a:r>
              <a:rPr kumimoji="0" lang="en-US" sz="20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Contract Holders Only Page (CHOP)</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endParaRPr kumimoji="0" lang="en-US" sz="20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Limited Use codes </a:t>
            </a:r>
            <a:r>
              <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provide key information (e.g., if a code is restricted to offerings as part of an in-scope solution).</a:t>
            </a: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pPr marL="1196975" marR="0" lvl="1" indent="-28257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Example: A lanyard is limited scope only if purchased as part of a Badging project.</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Codes are shown at the highest level; child codes at lower levels inherit their scope and reason unless otherwise noted.  </a:t>
            </a:r>
          </a:p>
          <a:p>
            <a:pPr marL="1200150" marR="0" lvl="2"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Example: All codes starting with 43 (“Information Technology Broadcasting and Telecommunications”) are in scope as indicated in the Scope column below.</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Codes on CLINs should be at the </a:t>
            </a:r>
            <a:r>
              <a:rPr kumimoji="0" lang="en-US" sz="1800" b="1"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Class</a:t>
            </a:r>
            <a:r>
              <a:rPr kumimoji="0" lang="en-US" sz="1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or </a:t>
            </a:r>
            <a:r>
              <a:rPr kumimoji="0" lang="en-US" sz="1800" b="1"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Commodity</a:t>
            </a:r>
            <a:r>
              <a:rPr kumimoji="0" lang="en-US" sz="1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level because higher-level Segment or Family codes lack the detail or specificity needed for proper categorization.</a:t>
            </a:r>
          </a:p>
        </p:txBody>
      </p:sp>
      <p:pic>
        <p:nvPicPr>
          <p:cNvPr id="12" name="Picture 11" descr="The image shows a table with a commodity titled 'Lanyard,' which is limited to use in badging projects, assigned the code 49211805.&#10;&#10;AI-generated content may be incorrect.">
            <a:extLst>
              <a:ext uri="{FF2B5EF4-FFF2-40B4-BE49-F238E27FC236}">
                <a16:creationId xmlns:a16="http://schemas.microsoft.com/office/drawing/2014/main" id="{BEBCE11D-36A4-8E7D-8D1A-BBFD61844DC9}"/>
              </a:ext>
            </a:extLst>
          </p:cNvPr>
          <p:cNvPicPr>
            <a:picLocks noChangeAspect="1"/>
          </p:cNvPicPr>
          <p:nvPr/>
        </p:nvPicPr>
        <p:blipFill>
          <a:blip r:embed="rId3"/>
          <a:stretch>
            <a:fillRect/>
          </a:stretch>
        </p:blipFill>
        <p:spPr>
          <a:xfrm>
            <a:off x="2366736" y="3054206"/>
            <a:ext cx="7478222" cy="514595"/>
          </a:xfrm>
          <a:prstGeom prst="rect">
            <a:avLst/>
          </a:prstGeom>
        </p:spPr>
      </p:pic>
      <p:pic>
        <p:nvPicPr>
          <p:cNvPr id="14" name="Picture 13" descr="43000000.&#10;&#10;AI-generated content may be incorrect.">
            <a:extLst>
              <a:ext uri="{FF2B5EF4-FFF2-40B4-BE49-F238E27FC236}">
                <a16:creationId xmlns:a16="http://schemas.microsoft.com/office/drawing/2014/main" id="{3FD203B3-6C2A-86A0-0703-7C19539D83AF}"/>
              </a:ext>
            </a:extLst>
          </p:cNvPr>
          <p:cNvPicPr>
            <a:picLocks noChangeAspect="1"/>
          </p:cNvPicPr>
          <p:nvPr/>
        </p:nvPicPr>
        <p:blipFill>
          <a:blip r:embed="rId4"/>
          <a:stretch>
            <a:fillRect/>
          </a:stretch>
        </p:blipFill>
        <p:spPr>
          <a:xfrm>
            <a:off x="312359" y="4917614"/>
            <a:ext cx="11553631" cy="470479"/>
          </a:xfrm>
          <a:prstGeom prst="rect">
            <a:avLst/>
          </a:prstGeom>
        </p:spPr>
      </p:pic>
      <p:sp>
        <p:nvSpPr>
          <p:cNvPr id="2" name="Oval 1">
            <a:extLst>
              <a:ext uri="{FF2B5EF4-FFF2-40B4-BE49-F238E27FC236}">
                <a16:creationId xmlns:a16="http://schemas.microsoft.com/office/drawing/2014/main" id="{7CB1859D-BBE5-7E8D-86AE-9FDEDD443318}"/>
              </a:ext>
            </a:extLst>
          </p:cNvPr>
          <p:cNvSpPr/>
          <p:nvPr/>
        </p:nvSpPr>
        <p:spPr>
          <a:xfrm>
            <a:off x="9398985" y="4917614"/>
            <a:ext cx="841350" cy="50169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Arial"/>
              <a:ea typeface="+mn-ea"/>
              <a:cs typeface="+mn-cs"/>
            </a:endParaRPr>
          </a:p>
        </p:txBody>
      </p:sp>
      <p:sp>
        <p:nvSpPr>
          <p:cNvPr id="5" name="Oval 4">
            <a:extLst>
              <a:ext uri="{FF2B5EF4-FFF2-40B4-BE49-F238E27FC236}">
                <a16:creationId xmlns:a16="http://schemas.microsoft.com/office/drawing/2014/main" id="{51F5BD86-37B2-4A27-41AA-A8C34A20BA64}"/>
              </a:ext>
            </a:extLst>
          </p:cNvPr>
          <p:cNvSpPr/>
          <p:nvPr/>
        </p:nvSpPr>
        <p:spPr>
          <a:xfrm>
            <a:off x="7137400" y="3043805"/>
            <a:ext cx="2631460" cy="653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Arial"/>
              <a:ea typeface="+mn-ea"/>
              <a:cs typeface="+mn-cs"/>
            </a:endParaRPr>
          </a:p>
        </p:txBody>
      </p:sp>
    </p:spTree>
    <p:extLst>
      <p:ext uri="{BB962C8B-B14F-4D97-AF65-F5344CB8AC3E}">
        <p14:creationId xmlns:p14="http://schemas.microsoft.com/office/powerpoint/2010/main" val="14208942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16104" y="1608764"/>
            <a:ext cx="72321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Finance</a:t>
            </a:r>
          </a:p>
        </p:txBody>
      </p:sp>
      <p:sp>
        <p:nvSpPr>
          <p:cNvPr id="2" name="TextBox 1">
            <a:extLst>
              <a:ext uri="{FF2B5EF4-FFF2-40B4-BE49-F238E27FC236}">
                <a16:creationId xmlns:a16="http://schemas.microsoft.com/office/drawing/2014/main" id="{A1EB7128-881A-5B92-6999-2C59A78DB9E4}"/>
              </a:ext>
            </a:extLst>
          </p:cNvPr>
          <p:cNvSpPr txBox="1"/>
          <p:nvPr/>
        </p:nvSpPr>
        <p:spPr>
          <a:xfrm>
            <a:off x="1027298" y="5319235"/>
            <a:ext cx="11561523" cy="707886"/>
          </a:xfrm>
          <a:prstGeom prst="rect">
            <a:avLst/>
          </a:prstGeom>
          <a:noFill/>
        </p:spPr>
        <p:txBody>
          <a:bodyPr wrap="square" rtlCol="0">
            <a:spAutoFit/>
          </a:bodyPr>
          <a:lstStyle/>
          <a:p>
            <a:pPr lvl="0">
              <a:defRPr/>
            </a:pPr>
            <a:r>
              <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Electronic Surcharge Fee Payments </a:t>
            </a:r>
            <a:r>
              <a:rPr lang="en-US" sz="2400" b="1" dirty="0">
                <a:solidFill>
                  <a:srgbClr val="FFC000"/>
                </a:solidFill>
                <a:latin typeface="Segoe UI" panose="020B0502040204020203" pitchFamily="34" charset="0"/>
                <a:cs typeface="Segoe UI" panose="020B0502040204020203" pitchFamily="34" charset="0"/>
              </a:rPr>
              <a:t>(August 14</a:t>
            </a:r>
            <a:r>
              <a:rPr lang="en-US" sz="2400" b="1" baseline="30000" dirty="0">
                <a:solidFill>
                  <a:srgbClr val="FFC000"/>
                </a:solidFill>
                <a:latin typeface="Segoe UI" panose="020B0502040204020203" pitchFamily="34" charset="0"/>
                <a:cs typeface="Segoe UI" panose="020B0502040204020203" pitchFamily="34" charset="0"/>
              </a:rPr>
              <a:t>th</a:t>
            </a:r>
            <a:r>
              <a:rPr lang="en-US" sz="2400" b="1" dirty="0">
                <a:solidFill>
                  <a:srgbClr val="FFC000"/>
                </a:solidFill>
                <a:latin typeface="Segoe UI" panose="020B0502040204020203" pitchFamily="34" charset="0"/>
                <a:cs typeface="Segoe UI" panose="020B0502040204020203" pitchFamily="34" charset="0"/>
              </a:rPr>
              <a:t>)</a:t>
            </a:r>
            <a:endParaRPr kumimoji="0" lang="en-US" sz="40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
        <p:nvSpPr>
          <p:cNvPr id="5" name="TextBox 4">
            <a:extLst>
              <a:ext uri="{FF2B5EF4-FFF2-40B4-BE49-F238E27FC236}">
                <a16:creationId xmlns:a16="http://schemas.microsoft.com/office/drawing/2014/main" id="{DEF027B5-1869-2827-D9B0-D1AEE3A0DCDE}"/>
              </a:ext>
            </a:extLst>
          </p:cNvPr>
          <p:cNvSpPr txBox="1"/>
          <p:nvPr/>
        </p:nvSpPr>
        <p:spPr>
          <a:xfrm>
            <a:off x="124665" y="2900455"/>
            <a:ext cx="72321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rPr>
              <a:t>Overview</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787B2-BCCC-E2DD-A303-E676D478B2A5}"/>
              </a:ext>
            </a:extLst>
          </p:cNvPr>
          <p:cNvSpPr txBox="1"/>
          <p:nvPr/>
        </p:nvSpPr>
        <p:spPr>
          <a:xfrm>
            <a:off x="3082391" y="229682"/>
            <a:ext cx="759063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NASA SEWP’s Finance Team</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 name="TextBox 1">
            <a:extLst>
              <a:ext uri="{FF2B5EF4-FFF2-40B4-BE49-F238E27FC236}">
                <a16:creationId xmlns:a16="http://schemas.microsoft.com/office/drawing/2014/main" id="{ED681978-C9AB-EFFA-AAC3-1692D9320E56}"/>
              </a:ext>
            </a:extLst>
          </p:cNvPr>
          <p:cNvSpPr txBox="1"/>
          <p:nvPr/>
        </p:nvSpPr>
        <p:spPr>
          <a:xfrm>
            <a:off x="1848314" y="2083035"/>
            <a:ext cx="8495371" cy="33547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Melissa Moore: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Program Finance Manager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Cathey Chambers: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Program Specialist</a:t>
            </a:r>
          </a:p>
          <a:p>
            <a:pPr marL="288925" marR="0" lvl="0" indent="-288925"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Patrice Hall:</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Finance Manager</a:t>
            </a:r>
          </a:p>
          <a:p>
            <a:pPr marL="288925" marR="0" lvl="0" indent="-288925"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Ami Kante:</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Finance SME</a:t>
            </a:r>
          </a:p>
          <a:p>
            <a:pPr marL="288925" marR="0" lvl="0" indent="-288925"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Samara Chambers:</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Finance Assistant</a:t>
            </a:r>
          </a:p>
          <a:p>
            <a:pPr marL="288925" marR="0" lvl="0" indent="-288925"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Wendy Smith: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Finance Assistant</a:t>
            </a:r>
          </a:p>
          <a:p>
            <a:pPr marL="288925" marR="0" lvl="0" indent="-288925"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88925" marR="0" lvl="0" indent="-288925"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Cecile Yarbrough: </a:t>
            </a: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Accounts Receivable Auditor </a:t>
            </a:r>
          </a:p>
        </p:txBody>
      </p:sp>
    </p:spTree>
    <p:extLst>
      <p:ext uri="{BB962C8B-B14F-4D97-AF65-F5344CB8AC3E}">
        <p14:creationId xmlns:p14="http://schemas.microsoft.com/office/powerpoint/2010/main" val="39760590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800D3-ACFB-CF0B-53D9-397BB52957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830422-B811-5E20-9012-D12D0EF6546D}"/>
              </a:ext>
            </a:extLst>
          </p:cNvPr>
          <p:cNvSpPr txBox="1"/>
          <p:nvPr/>
        </p:nvSpPr>
        <p:spPr>
          <a:xfrm>
            <a:off x="2181665" y="2174810"/>
            <a:ext cx="7828670" cy="3062377"/>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NASA SEWP’s program budget is self-contained; the program receives no funding from NASA’s budget.</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Effective October 1, 2020, </a:t>
            </a: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SEWP’s procurement fee is 0.34%</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027113" marR="0" lvl="1" indent="-401638"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This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fee should be included in product pricing</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not as a separate line item.</a:t>
            </a:r>
          </a:p>
          <a:p>
            <a:pPr marL="1027113" marR="0" lvl="1" indent="-401638" algn="l" defTabSz="914400" rtl="0" eaLnBrk="1" fontAlgn="auto" latinLnBrk="0" hangingPunct="1">
              <a:lnSpc>
                <a:spcPct val="100000"/>
              </a:lnSpc>
              <a:spcBef>
                <a:spcPts val="114"/>
              </a:spcBef>
              <a:spcAft>
                <a:spcPts val="0"/>
              </a:spcAft>
              <a:buClrTx/>
              <a:buSzTx/>
              <a:buFont typeface="Courier New" panose="02070309020205020404" pitchFamily="49" charset="0"/>
              <a:buChar char="o"/>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027113" marR="0" lvl="1" indent="-401638"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Please use the calculation of </a:t>
            </a:r>
            <a:r>
              <a:rPr kumimoji="0" lang="en-US" sz="18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0.0033885</a:t>
            </a:r>
            <a:r>
              <a:rPr kumimoji="0" lang="en-US" sz="1800" b="0"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 on each order, as SEWP does not charge a surcharge fee on the surcharge fee.</a:t>
            </a:r>
          </a:p>
        </p:txBody>
      </p:sp>
      <p:sp>
        <p:nvSpPr>
          <p:cNvPr id="3" name="TextBox 2">
            <a:extLst>
              <a:ext uri="{FF2B5EF4-FFF2-40B4-BE49-F238E27FC236}">
                <a16:creationId xmlns:a16="http://schemas.microsoft.com/office/drawing/2014/main" id="{EF8D1C3F-9CCB-A01A-BB4D-7DE4735C9098}"/>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VI Fees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8403861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72266-1879-7857-F1CF-22244BC44D0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41C078-2C07-1863-9A6B-4C0F0BDFCE42}"/>
              </a:ext>
            </a:extLst>
          </p:cNvPr>
          <p:cNvSpPr txBox="1"/>
          <p:nvPr/>
        </p:nvSpPr>
        <p:spPr>
          <a:xfrm>
            <a:off x="460637" y="1215426"/>
            <a:ext cx="11238116" cy="5119350"/>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 quarterly surcharge fee requirement</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Quarterly,</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the Contractor shall be responsible for sending a payment to NASA/Information Technology Procurement Office, SEWP, Code LP013, reflecting the total administrative handling fee collected during that period. The Contractor will be only responsible for forwarding payment on handling fees invoiced and collected. The Contractor shall determine the timing of the initial </a:t>
            </a: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quarterly payment</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2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(A.1.26(e))</a:t>
            </a: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endParaRPr kumimoji="0" lang="en-US" sz="8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endParaRPr kumimoji="0" lang="en-US" sz="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fee payments should be managed and tracked internally by the Contract Holder’s company. </a:t>
            </a: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Please do not rely on SEWP late notices as a reminder that a balance is due.</a:t>
            </a:r>
          </a:p>
          <a:p>
            <a:pPr marL="641350" marR="0" lvl="1" indent="-1714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must have their unique </a:t>
            </a:r>
            <a:r>
              <a:rPr kumimoji="0" lang="en-US" sz="16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Customer Number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and </a:t>
            </a:r>
            <a:r>
              <a:rPr kumimoji="0" lang="en-US" sz="16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Company Name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enter a surcharge fee payment</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r>
              <a:rPr kumimoji="0" lang="en-US" sz="14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The Contract Holder’s Customer Number will appear on the Contract Holders Only Page (CHOP); SEWP’s Finance Team will email the Contract Holder their new, unique Customer Number.</a:t>
            </a:r>
          </a:p>
          <a:p>
            <a:pPr marL="641350" marR="0" lvl="1" indent="-1714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55650" marR="0" lvl="1" indent="-285750" algn="l" defTabSz="914400" rtl="0" eaLnBrk="1" fontAlgn="auto" latinLnBrk="0" hangingPunct="1">
              <a:lnSpc>
                <a:spcPct val="100000"/>
              </a:lnSpc>
              <a:spcBef>
                <a:spcPts val="114"/>
              </a:spcBef>
              <a:spcAft>
                <a:spcPts val="0"/>
              </a:spcAft>
              <a:buClrTx/>
              <a:buSzPct val="7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Existing Contract Holder Customer Numbers will remain the same in SEWP VI.</a:t>
            </a:r>
          </a:p>
          <a:p>
            <a:pPr marL="812800" marR="0" lvl="1"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9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7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Notify SEWP’s Finance Team of all electronic surcharge fee payments</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endParaRPr kumimoji="0" lang="en-US" sz="9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are required to </a:t>
            </a: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email a soft copy of the surcharge fee payment backup.</a:t>
            </a:r>
            <a:endParaRPr kumimoji="0" lang="en-US" sz="14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endParaRP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fee payment backup must be in an Excel worksheet </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(see example on slide titled “Sample Backup Report”).</a:t>
            </a: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742950" marR="0" lvl="0" indent="-28257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Coordinate with the company’s bank to avoid potential payment rejections.</a:t>
            </a:r>
          </a:p>
        </p:txBody>
      </p:sp>
      <p:sp>
        <p:nvSpPr>
          <p:cNvPr id="3" name="TextBox 2">
            <a:extLst>
              <a:ext uri="{FF2B5EF4-FFF2-40B4-BE49-F238E27FC236}">
                <a16:creationId xmlns:a16="http://schemas.microsoft.com/office/drawing/2014/main" id="{4939B919-A3ED-4FB8-C785-07B073782E52}"/>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Surcharge Fee Payment Process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1749553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A83EF-21BE-BA77-FCF5-11ECCDB18A4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39C465-20C8-06AF-63F1-4803C0632BFB}"/>
              </a:ext>
            </a:extLst>
          </p:cNvPr>
          <p:cNvSpPr txBox="1"/>
          <p:nvPr/>
        </p:nvSpPr>
        <p:spPr>
          <a:xfrm>
            <a:off x="2330688" y="2138903"/>
            <a:ext cx="7789588" cy="2831544"/>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prevent unresolved orders from negatively impacting performance, </a:t>
            </a: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have a contractual requirement to make a quarterly payment to the SEWP Program Management Office (PMO)</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on all fees invoiced and collected. The Contract Holder’s account will be in the negative if it has old orders that have not been paid and/or kept up to date.</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3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will track all orders and expect older orders to be promptly updated. </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extBox 2">
            <a:extLst>
              <a:ext uri="{FF2B5EF4-FFF2-40B4-BE49-F238E27FC236}">
                <a16:creationId xmlns:a16="http://schemas.microsoft.com/office/drawing/2014/main" id="{129292FB-1932-6F65-868C-1E5EC6A046BE}"/>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Audit of Orders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687785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8A7E9-0428-79EB-EA5D-DAB84958175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FFF189-7442-EBAE-ACCC-06C99DC73F5F}"/>
              </a:ext>
            </a:extLst>
          </p:cNvPr>
          <p:cNvSpPr txBox="1"/>
          <p:nvPr/>
        </p:nvSpPr>
        <p:spPr>
          <a:xfrm>
            <a:off x="819514" y="2249190"/>
            <a:ext cx="10445270" cy="2359620"/>
          </a:xfrm>
          <a:prstGeom prst="rect">
            <a:avLst/>
          </a:prstGeom>
          <a:noFill/>
        </p:spPr>
        <p:txBody>
          <a:bodyPr wrap="square">
            <a:spAutoFit/>
          </a:bodyPr>
          <a:lstStyle/>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will receive a payment reminder after the first late payment.</a:t>
            </a:r>
          </a:p>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a Contract Holder has still not paid after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2 months</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 late payment notice will be sent to the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SEWP’s Contract Holder Relationship Management (CHRM) Team</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and the </a:t>
            </a:r>
            <a:r>
              <a:rPr kumimoji="0" lang="en-US" sz="18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Finance Team</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The Contract Holder will begin to receive strikes against Contract adherence.</a:t>
            </a:r>
          </a:p>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98450"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a Contract Holder has still not paid after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3 months</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 notice will be sent to the SEWP Contract Team for evaluation to close the Contract Holder’s account.</a:t>
            </a:r>
          </a:p>
        </p:txBody>
      </p:sp>
      <p:sp>
        <p:nvSpPr>
          <p:cNvPr id="3" name="TextBox 2">
            <a:extLst>
              <a:ext uri="{FF2B5EF4-FFF2-40B4-BE49-F238E27FC236}">
                <a16:creationId xmlns:a16="http://schemas.microsoft.com/office/drawing/2014/main" id="{519439D5-8EE4-0713-D0EA-10EA74A30761}"/>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SEWP Late Payment Audit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1768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7A0F8-E3A3-9461-E434-C4F7678289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C0374C5-2A3F-0C11-D421-AB96FB4A547D}"/>
              </a:ext>
            </a:extLst>
          </p:cNvPr>
          <p:cNvSpPr txBox="1"/>
          <p:nvPr/>
        </p:nvSpPr>
        <p:spPr>
          <a:xfrm>
            <a:off x="3017234" y="277791"/>
            <a:ext cx="7590633" cy="646331"/>
          </a:xfrm>
          <a:prstGeom prst="rect">
            <a:avLst/>
          </a:prstGeom>
          <a:noFill/>
        </p:spPr>
        <p:txBody>
          <a:bodyPr wrap="square">
            <a:spAutoFit/>
          </a:bodyPr>
          <a:lstStyle/>
          <a:p>
            <a:pPr lvl="0">
              <a:defRPr/>
            </a:pPr>
            <a:r>
              <a:rPr lang="en-US" sz="3600" b="1" dirty="0">
                <a:solidFill>
                  <a:schemeClr val="bg2"/>
                </a:solidFill>
                <a:latin typeface="Segoe UI" panose="020B0502040204020203" pitchFamily="34" charset="0"/>
                <a:cs typeface="Segoe UI" panose="020B0502040204020203" pitchFamily="34" charset="0"/>
              </a:rPr>
              <a:t>Delivery Guidance</a:t>
            </a:r>
            <a:endParaRPr lang="en-US" sz="3600" dirty="0">
              <a:solidFill>
                <a:schemeClr val="bg2"/>
              </a:solidFill>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53326943-FC23-BFD5-79ED-D6D7FDCFD4C9}"/>
              </a:ext>
            </a:extLst>
          </p:cNvPr>
          <p:cNvSpPr txBox="1"/>
          <p:nvPr/>
        </p:nvSpPr>
        <p:spPr>
          <a:xfrm>
            <a:off x="424627" y="1594228"/>
            <a:ext cx="10889276" cy="4985980"/>
          </a:xfrm>
          <a:prstGeom prst="rect">
            <a:avLst/>
          </a:prstGeom>
          <a:noFill/>
        </p:spPr>
        <p:txBody>
          <a:bodyPr wrap="square" rtlCol="0">
            <a:spAutoFit/>
          </a:bodyPr>
          <a:lstStyle/>
          <a:p>
            <a:pPr marL="342900"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Contract Holder’s ability to meet the expected delivery date as agreed upon by both the contract holder and ordering agency during the quoting period of a SEWP request. </a:t>
            </a:r>
          </a:p>
          <a:p>
            <a:pPr fontAlgn="t"/>
            <a:endParaRPr lang="en-US" sz="2000" dirty="0">
              <a:solidFill>
                <a:schemeClr val="bg1"/>
              </a:solidFill>
              <a:latin typeface="Segoe UI" panose="020B0502040204020203" pitchFamily="34" charset="0"/>
              <a:cs typeface="Segoe UI" panose="020B0502040204020203" pitchFamily="34" charset="0"/>
            </a:endParaRPr>
          </a:p>
          <a:p>
            <a:pPr marL="342900"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The rating will be calculated based on the percentage of late deliveries and missed deliveries as well as factor in the average delay in delivery during the past six months for each contract holder.</a:t>
            </a:r>
          </a:p>
          <a:p>
            <a:pPr marL="342900" indent="-342900" fontAlgn="t">
              <a:buFont typeface="Arial" panose="020B0604020202020204" pitchFamily="34" charset="0"/>
              <a:buChar char="•"/>
            </a:pPr>
            <a:endParaRPr lang="en-US" sz="2000" dirty="0">
              <a:solidFill>
                <a:schemeClr val="bg1"/>
              </a:solidFill>
              <a:latin typeface="Segoe UI" panose="020B0502040204020203" pitchFamily="34" charset="0"/>
              <a:cs typeface="Segoe UI" panose="020B0502040204020203" pitchFamily="34" charset="0"/>
            </a:endParaRPr>
          </a:p>
          <a:p>
            <a:pPr marL="342900"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If there are shortages or delays, they must be made known to the customer in advance, not after award.</a:t>
            </a:r>
          </a:p>
          <a:p>
            <a:pPr marL="342900" lvl="0" indent="-342900" fontAlgn="t">
              <a:buFont typeface="Arial" panose="020B0604020202020204" pitchFamily="34" charset="0"/>
              <a:buChar char="•"/>
            </a:pPr>
            <a:endParaRPr lang="en-US" sz="2000" dirty="0">
              <a:solidFill>
                <a:schemeClr val="bg1"/>
              </a:solidFill>
              <a:latin typeface="Segoe UI" panose="020B0502040204020203" pitchFamily="34" charset="0"/>
              <a:cs typeface="Segoe UI" panose="020B0502040204020203" pitchFamily="34" charset="0"/>
            </a:endParaRPr>
          </a:p>
          <a:p>
            <a:pPr marL="342900" lvl="0" indent="-34290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Delivery performance is measured across three areas: </a:t>
            </a:r>
          </a:p>
          <a:p>
            <a:pPr marL="742950" lvl="1" indent="-28575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Changes to expected delivery dates </a:t>
            </a:r>
          </a:p>
          <a:p>
            <a:pPr marL="742950" lvl="1" indent="-28575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Orders past the expected delivery date without updated status in CHOP</a:t>
            </a:r>
          </a:p>
          <a:p>
            <a:pPr marL="742950" lvl="1" indent="-285750" fontAlgn="t">
              <a:buFont typeface="Arial" panose="020B0604020202020204" pitchFamily="34" charset="0"/>
              <a:buChar char="•"/>
            </a:pPr>
            <a:r>
              <a:rPr lang="en-US" sz="2000" dirty="0">
                <a:solidFill>
                  <a:schemeClr val="bg1"/>
                </a:solidFill>
                <a:latin typeface="Segoe UI" panose="020B0502040204020203" pitchFamily="34" charset="0"/>
                <a:cs typeface="Segoe UI" panose="020B0502040204020203" pitchFamily="34" charset="0"/>
              </a:rPr>
              <a:t>Orders delivered late</a:t>
            </a:r>
          </a:p>
          <a:p>
            <a:pPr marL="742950" lvl="1" indent="-285750" fontAlgn="t">
              <a:buFont typeface="Arial" panose="020B0604020202020204" pitchFamily="34" charset="0"/>
              <a:buChar char="•"/>
            </a:pPr>
            <a:endParaRPr lang="en-US" sz="2000" dirty="0">
              <a:solidFill>
                <a:schemeClr val="bg1"/>
              </a:solidFill>
              <a:latin typeface="Segoe UI" panose="020B0502040204020203" pitchFamily="34" charset="0"/>
              <a:cs typeface="Segoe UI" panose="020B0502040204020203" pitchFamily="34" charset="0"/>
            </a:endParaRPr>
          </a:p>
          <a:p>
            <a:pPr lvl="0" fontAlgn="t"/>
            <a:endParaRPr lang="en-US" dirty="0">
              <a:solidFill>
                <a:schemeClr val="bg1"/>
              </a:solidFill>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76152FB7-7BF1-B150-15AA-64350C2C4795}"/>
              </a:ext>
            </a:extLst>
          </p:cNvPr>
          <p:cNvSpPr txBox="1"/>
          <p:nvPr/>
        </p:nvSpPr>
        <p:spPr>
          <a:xfrm>
            <a:off x="424627" y="6349376"/>
            <a:ext cx="6822831" cy="461665"/>
          </a:xfrm>
          <a:prstGeom prst="rect">
            <a:avLst/>
          </a:prstGeom>
          <a:noFill/>
        </p:spPr>
        <p:txBody>
          <a:bodyPr wrap="square" rtlCol="0">
            <a:spAutoFit/>
          </a:bodyPr>
          <a:lstStyle/>
          <a:p>
            <a:r>
              <a:rPr lang="en-US" sz="2400" b="1" dirty="0">
                <a:solidFill>
                  <a:schemeClr val="bg2"/>
                </a:solidFill>
                <a:latin typeface="Segoe UI" panose="020B0502040204020203" pitchFamily="34" charset="0"/>
                <a:cs typeface="Segoe UI" panose="020B0502040204020203" pitchFamily="34" charset="0"/>
              </a:rPr>
              <a:t>Performance Overview</a:t>
            </a:r>
          </a:p>
        </p:txBody>
      </p:sp>
    </p:spTree>
    <p:extLst>
      <p:ext uri="{BB962C8B-B14F-4D97-AF65-F5344CB8AC3E}">
        <p14:creationId xmlns:p14="http://schemas.microsoft.com/office/powerpoint/2010/main" val="31558767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E57B8-A3D3-A5DC-AEBE-053110B9059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D9B6A0-F16B-FEE0-3DC0-03DB36BA92BD}"/>
              </a:ext>
            </a:extLst>
          </p:cNvPr>
          <p:cNvSpPr txBox="1"/>
          <p:nvPr/>
        </p:nvSpPr>
        <p:spPr>
          <a:xfrm>
            <a:off x="504804" y="1508166"/>
            <a:ext cx="11468659" cy="4206280"/>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Number Field: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80TECH26XXXX</a:t>
            </a:r>
          </a:p>
          <a:p>
            <a:pPr marL="911225"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Contract Holder Contract Number for the company must be entered in the Contract Number field when making a SEWP surcharge fee payment (see example on slide titled “Entering Contract Holder Information”).</a:t>
            </a:r>
          </a:p>
          <a:p>
            <a:pPr marL="812800" marR="0" lvl="1"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Accounting Type: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Fees</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1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Credit card limits</a:t>
            </a:r>
          </a:p>
          <a:p>
            <a:pPr marL="911225" marR="0" lvl="0" indent="-28575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Agencies must limit their credit card collections so that an individual payment transaction does not exceed $24,999. If the Agency’s cashflow includes individual credit card transactions greater than $24,999, the Agency should use other electronic collection alternatives for those transactions. Available electronic alternatives include debit cards, Automated Clearing House (ACH) debits or credits, and Fedwire transactions.</a:t>
            </a:r>
          </a:p>
          <a:p>
            <a:pPr marL="812800" marR="0" lvl="1"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Policy on splitting transactions (effective immediately):</a:t>
            </a:r>
          </a:p>
          <a:p>
            <a:pPr marL="625475" marR="0" lvl="0" indent="0" algn="l" defTabSz="914400" rtl="0" eaLnBrk="1" fontAlgn="auto" latinLnBrk="0" hangingPunct="1">
              <a:lnSpc>
                <a:spcPct val="100000"/>
              </a:lnSpc>
              <a:spcBef>
                <a:spcPts val="114"/>
              </a:spcBef>
              <a:spcAft>
                <a:spcPts val="0"/>
              </a:spcAft>
              <a:buClrTx/>
              <a:buSzPct val="70000"/>
              <a:buFontTx/>
              <a:buNone/>
              <a:tabLst/>
              <a:defRPr/>
            </a:pPr>
            <a:endParaRPr kumimoji="0" lang="en-US" sz="5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911225" marR="0" lvl="0" indent="-285750" algn="l" defTabSz="914400" rtl="0" eaLnBrk="1" fontAlgn="auto" latinLnBrk="0" hangingPunct="1">
              <a:lnSpc>
                <a:spcPct val="100000"/>
              </a:lnSpc>
              <a:spcBef>
                <a:spcPts val="114"/>
              </a:spcBef>
              <a:spcAft>
                <a:spcPts val="0"/>
              </a:spcAft>
              <a:buClrTx/>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Customers who owe an amount on a bill, debt, or other obligation due to the Federal Government are prohibited from splitting the total amount due into multiple payments. Splitting an amount owed into several payment transactions violates the credit card network and Fiscal Service rules. An amount owed that exceeds the Fiscal Service maximum dollar amount may not be split into two or more payment transactions in the same day by using one or multiple cards. Additionally, an amount owed that exceeds the Fiscal Service maximum dollar amount may not be split into two or more transactions over multiple days by using one or more cards.</a:t>
            </a:r>
          </a:p>
        </p:txBody>
      </p:sp>
      <p:sp>
        <p:nvSpPr>
          <p:cNvPr id="3" name="TextBox 2">
            <a:extLst>
              <a:ext uri="{FF2B5EF4-FFF2-40B4-BE49-F238E27FC236}">
                <a16:creationId xmlns:a16="http://schemas.microsoft.com/office/drawing/2014/main" id="{CFA70FF7-222A-2C9E-D4BC-001E77C8EB27}"/>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New Treasury Policies: Pay.gov</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5191949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0BF7-931D-6174-9A2C-302CE146392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4FFF66B-D476-2EB2-087D-A9229B73921A}"/>
              </a:ext>
            </a:extLst>
          </p:cNvPr>
          <p:cNvSpPr txBox="1"/>
          <p:nvPr/>
        </p:nvSpPr>
        <p:spPr>
          <a:xfrm>
            <a:off x="1847796" y="1793198"/>
            <a:ext cx="8481854" cy="3598421"/>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Agency Compliance</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7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515938" marR="0" lvl="0" indent="-28892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Should a customer attempt multiple transactions on the same day with the same credit card, the transactions that cause the total charge to exceed the maximum dollar amount will be rejected by the acquiring processor.</a:t>
            </a:r>
          </a:p>
          <a:p>
            <a:pPr marL="515938" marR="0" lvl="0" indent="-28892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Agencies are responsible for working with their customers who are splitting transactions to avoid violation of compliance with the Fiscal Service maximum transaction dollar amount.</a:t>
            </a:r>
          </a:p>
          <a:p>
            <a:pPr marL="515938" marR="0" lvl="0" indent="-28892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Agencies must change any regulations, policies, or other procedural documents to reflect these policies. </a:t>
            </a:r>
          </a:p>
          <a:p>
            <a:pPr marL="515938" marR="0" lvl="0" indent="-28892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These policies should be reinforced in Agency communications with customers. These communications should reference collection alternatives to credit card payments.</a:t>
            </a:r>
          </a:p>
        </p:txBody>
      </p:sp>
      <p:sp>
        <p:nvSpPr>
          <p:cNvPr id="3" name="TextBox 2">
            <a:extLst>
              <a:ext uri="{FF2B5EF4-FFF2-40B4-BE49-F238E27FC236}">
                <a16:creationId xmlns:a16="http://schemas.microsoft.com/office/drawing/2014/main" id="{D9C3FE20-9152-EBEC-65CD-4805AA088F1A}"/>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New Treasury Policies (cont.)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3585125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76590-2B44-851D-E8DE-806026EF097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ED761A-6144-2B6D-BAFA-F0E42ABA0F15}"/>
              </a:ext>
            </a:extLst>
          </p:cNvPr>
          <p:cNvSpPr txBox="1"/>
          <p:nvPr/>
        </p:nvSpPr>
        <p:spPr>
          <a:xfrm>
            <a:off x="844550" y="1410182"/>
            <a:ext cx="10414000" cy="1528624"/>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Website:</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8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hlinkClick r:id="rId2"/>
              </a:rPr>
              <a:t>nasa.gov/forms/</a:t>
            </a:r>
            <a:r>
              <a:rPr kumimoji="0" lang="en-US" sz="1800" b="0" i="0" u="none" strike="noStrike" kern="1200" cap="none" spc="0" normalizeH="0" baseline="0" noProof="0" dirty="0" err="1">
                <a:ln>
                  <a:noFill/>
                </a:ln>
                <a:solidFill>
                  <a:srgbClr val="2066B8"/>
                </a:solidFill>
                <a:effectLst/>
                <a:uLnTx/>
                <a:uFillTx/>
                <a:latin typeface="Segoe UI" panose="020B0502040204020203" pitchFamily="34" charset="0"/>
                <a:ea typeface="+mn-ea"/>
                <a:cs typeface="Segoe UI" panose="020B0502040204020203" pitchFamily="34" charset="0"/>
                <a:hlinkClick r:id="rId2"/>
              </a:rPr>
              <a:t>nssc</a:t>
            </a:r>
            <a:r>
              <a:rPr kumimoji="0" lang="en-US" sz="18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hlinkClick r:id="rId2"/>
              </a:rPr>
              <a:t>-pay-gov/</a:t>
            </a:r>
            <a:r>
              <a:rPr kumimoji="0" lang="en-US" sz="18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rPr>
              <a:t> </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Step 1:</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Select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HQ–NASA Headquarters/NSSC</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for NASA Center and </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Fee </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as Transaction type</a:t>
            </a: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Step 2:</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Click on the HQ SEWP Fee link to start the payment process</a:t>
            </a:r>
          </a:p>
        </p:txBody>
      </p:sp>
      <p:sp>
        <p:nvSpPr>
          <p:cNvPr id="3" name="TextBox 2">
            <a:extLst>
              <a:ext uri="{FF2B5EF4-FFF2-40B4-BE49-F238E27FC236}">
                <a16:creationId xmlns:a16="http://schemas.microsoft.com/office/drawing/2014/main" id="{C7E21A0E-FC49-E7C8-7742-8B263715C3DA}"/>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Basic Information</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5" name="Picture 4" descr="The image is a web page form for submitting a SEWP (Standard Engineering Work Package) fee to NASA's HQ (Headquarters).&#10;&#10;AI-generated content may be incorrect.">
            <a:extLst>
              <a:ext uri="{FF2B5EF4-FFF2-40B4-BE49-F238E27FC236}">
                <a16:creationId xmlns:a16="http://schemas.microsoft.com/office/drawing/2014/main" id="{2FB6966D-65CE-B07F-D29D-4DC3B4465963}"/>
              </a:ext>
            </a:extLst>
          </p:cNvPr>
          <p:cNvPicPr>
            <a:picLocks noChangeAspect="1"/>
          </p:cNvPicPr>
          <p:nvPr/>
        </p:nvPicPr>
        <p:blipFill>
          <a:blip r:embed="rId3"/>
          <a:stretch>
            <a:fillRect/>
          </a:stretch>
        </p:blipFill>
        <p:spPr>
          <a:xfrm>
            <a:off x="2889789" y="3164309"/>
            <a:ext cx="6323522" cy="2083888"/>
          </a:xfrm>
          <a:prstGeom prst="rect">
            <a:avLst/>
          </a:prstGeom>
          <a:ln>
            <a:solidFill>
              <a:schemeClr val="bg1"/>
            </a:solidFill>
          </a:ln>
        </p:spPr>
      </p:pic>
      <p:sp>
        <p:nvSpPr>
          <p:cNvPr id="6" name="TextBox 5">
            <a:extLst>
              <a:ext uri="{FF2B5EF4-FFF2-40B4-BE49-F238E27FC236}">
                <a16:creationId xmlns:a16="http://schemas.microsoft.com/office/drawing/2014/main" id="{DF05F542-EA42-25AF-886E-18E492230CEA}"/>
              </a:ext>
            </a:extLst>
          </p:cNvPr>
          <p:cNvSpPr txBox="1"/>
          <p:nvPr/>
        </p:nvSpPr>
        <p:spPr>
          <a:xfrm>
            <a:off x="889000" y="5652455"/>
            <a:ext cx="10414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 If the wrong Center is entered (e.g., GSFC) in Pay.gov, the payment will not be processed until GSFC transfers the funds to NASA HQ via the Intra-Governmental Payment and Collection (IPAC) system.</a:t>
            </a:r>
          </a:p>
        </p:txBody>
      </p:sp>
    </p:spTree>
    <p:extLst>
      <p:ext uri="{BB962C8B-B14F-4D97-AF65-F5344CB8AC3E}">
        <p14:creationId xmlns:p14="http://schemas.microsoft.com/office/powerpoint/2010/main" val="2157441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8C2D2-1F99-721F-05F6-2FBF4306CAC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7AECA0D-FEA3-61FF-23EE-DF04D397C71D}"/>
              </a:ext>
            </a:extLst>
          </p:cNvPr>
          <p:cNvSpPr txBox="1"/>
          <p:nvPr/>
        </p:nvSpPr>
        <p:spPr>
          <a:xfrm>
            <a:off x="827298" y="1394680"/>
            <a:ext cx="10414000" cy="369332"/>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Step 3:</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Provide the customer number, contract number, and other required fields.</a:t>
            </a: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extBox 2">
            <a:extLst>
              <a:ext uri="{FF2B5EF4-FFF2-40B4-BE49-F238E27FC236}">
                <a16:creationId xmlns:a16="http://schemas.microsoft.com/office/drawing/2014/main" id="{9DD06F9F-3292-7EA4-B775-4688895A23A0}"/>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Entering Contract Holder Information</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7" name="Picture 6" descr="The image is a web form for submitting a fee, specifically for the NASA Shared Services Office (SEWP), with fields for customer information and payment details.&#10;&#10;AI-generated content may be incorrect.">
            <a:extLst>
              <a:ext uri="{FF2B5EF4-FFF2-40B4-BE49-F238E27FC236}">
                <a16:creationId xmlns:a16="http://schemas.microsoft.com/office/drawing/2014/main" id="{4EBFBDB1-E421-B3AA-F851-8F70F502991A}"/>
              </a:ext>
            </a:extLst>
          </p:cNvPr>
          <p:cNvPicPr>
            <a:picLocks noChangeAspect="1"/>
          </p:cNvPicPr>
          <p:nvPr/>
        </p:nvPicPr>
        <p:blipFill>
          <a:blip r:embed="rId2"/>
          <a:stretch>
            <a:fillRect/>
          </a:stretch>
        </p:blipFill>
        <p:spPr>
          <a:xfrm>
            <a:off x="3866596" y="1889980"/>
            <a:ext cx="4458808" cy="4059970"/>
          </a:xfrm>
          <a:prstGeom prst="rect">
            <a:avLst/>
          </a:prstGeom>
          <a:ln>
            <a:solidFill>
              <a:schemeClr val="bg1"/>
            </a:solidFill>
          </a:ln>
        </p:spPr>
      </p:pic>
      <p:cxnSp>
        <p:nvCxnSpPr>
          <p:cNvPr id="9" name="Straight Arrow Connector 8">
            <a:extLst>
              <a:ext uri="{FF2B5EF4-FFF2-40B4-BE49-F238E27FC236}">
                <a16:creationId xmlns:a16="http://schemas.microsoft.com/office/drawing/2014/main" id="{DE37B6B1-E901-B04D-AF9A-F6E972A1A95F}"/>
              </a:ext>
            </a:extLst>
          </p:cNvPr>
          <p:cNvCxnSpPr>
            <a:cxnSpLocks/>
          </p:cNvCxnSpPr>
          <p:nvPr/>
        </p:nvCxnSpPr>
        <p:spPr>
          <a:xfrm>
            <a:off x="2920585" y="4672110"/>
            <a:ext cx="1200565" cy="54124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734E3A6C-53E4-EC08-50E4-1A7C1F9C6D32}"/>
              </a:ext>
            </a:extLst>
          </p:cNvPr>
          <p:cNvCxnSpPr>
            <a:cxnSpLocks/>
            <a:stCxn id="18" idx="3"/>
          </p:cNvCxnSpPr>
          <p:nvPr/>
        </p:nvCxnSpPr>
        <p:spPr>
          <a:xfrm flipV="1">
            <a:off x="2920585" y="5619750"/>
            <a:ext cx="1149488" cy="142617"/>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4" name="Straight Arrow Connector 13">
            <a:extLst>
              <a:ext uri="{FF2B5EF4-FFF2-40B4-BE49-F238E27FC236}">
                <a16:creationId xmlns:a16="http://schemas.microsoft.com/office/drawing/2014/main" id="{FFE85931-B63D-215A-8204-727A9F6A2EF3}"/>
              </a:ext>
            </a:extLst>
          </p:cNvPr>
          <p:cNvCxnSpPr>
            <a:cxnSpLocks/>
            <a:stCxn id="22" idx="1"/>
          </p:cNvCxnSpPr>
          <p:nvPr/>
        </p:nvCxnSpPr>
        <p:spPr>
          <a:xfrm flipH="1">
            <a:off x="4851400" y="4114800"/>
            <a:ext cx="3714750" cy="71120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6" name="Rectangle 15">
            <a:extLst>
              <a:ext uri="{FF2B5EF4-FFF2-40B4-BE49-F238E27FC236}">
                <a16:creationId xmlns:a16="http://schemas.microsoft.com/office/drawing/2014/main" id="{45B07141-102F-0475-7CE3-2A18FBC78E59}"/>
              </a:ext>
            </a:extLst>
          </p:cNvPr>
          <p:cNvSpPr/>
          <p:nvPr/>
        </p:nvSpPr>
        <p:spPr>
          <a:xfrm>
            <a:off x="958435" y="4277894"/>
            <a:ext cx="1962150" cy="788432"/>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number: 80TECH26XXXX</a:t>
            </a:r>
          </a:p>
        </p:txBody>
      </p:sp>
      <p:sp>
        <p:nvSpPr>
          <p:cNvPr id="18" name="Rectangle 17">
            <a:extLst>
              <a:ext uri="{FF2B5EF4-FFF2-40B4-BE49-F238E27FC236}">
                <a16:creationId xmlns:a16="http://schemas.microsoft.com/office/drawing/2014/main" id="{9A031148-EB2D-7745-7E66-C8809AC86237}"/>
              </a:ext>
            </a:extLst>
          </p:cNvPr>
          <p:cNvSpPr/>
          <p:nvPr/>
        </p:nvSpPr>
        <p:spPr>
          <a:xfrm>
            <a:off x="958435" y="5460484"/>
            <a:ext cx="1962150" cy="603766"/>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Account type: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Fees</a:t>
            </a:r>
          </a:p>
        </p:txBody>
      </p:sp>
      <p:sp>
        <p:nvSpPr>
          <p:cNvPr id="22" name="Rectangle 21">
            <a:extLst>
              <a:ext uri="{FF2B5EF4-FFF2-40B4-BE49-F238E27FC236}">
                <a16:creationId xmlns:a16="http://schemas.microsoft.com/office/drawing/2014/main" id="{E76559EC-00C5-605C-EC67-398266CAD9B7}"/>
              </a:ext>
            </a:extLst>
          </p:cNvPr>
          <p:cNvSpPr/>
          <p:nvPr/>
        </p:nvSpPr>
        <p:spPr>
          <a:xfrm>
            <a:off x="8566150" y="2908300"/>
            <a:ext cx="2584450" cy="2413000"/>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Contract Holders must accurately enter their Customer Number received from the SEWP Finance Team or from the CHOP.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Incorrect entries on Pay.gov will cause invalid records and potential loss of funds.</a:t>
            </a:r>
          </a:p>
        </p:txBody>
      </p:sp>
    </p:spTree>
    <p:extLst>
      <p:ext uri="{BB962C8B-B14F-4D97-AF65-F5344CB8AC3E}">
        <p14:creationId xmlns:p14="http://schemas.microsoft.com/office/powerpoint/2010/main" val="35747152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12626-E5CF-FC8E-2A96-B8AB718D1F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FA46FD-1FD7-7179-979C-5F996D46AE23}"/>
              </a:ext>
            </a:extLst>
          </p:cNvPr>
          <p:cNvSpPr txBox="1"/>
          <p:nvPr/>
        </p:nvSpPr>
        <p:spPr>
          <a:xfrm>
            <a:off x="465137" y="1403431"/>
            <a:ext cx="11261725" cy="369332"/>
          </a:xfrm>
          <a:prstGeom prst="rect">
            <a:avLst/>
          </a:prstGeom>
          <a:noFill/>
        </p:spPr>
        <p:txBody>
          <a:bodyPr wrap="square">
            <a:spAutoFit/>
          </a:bodyPr>
          <a:lstStyle/>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Step 4:</a:t>
            </a:r>
            <a:r>
              <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Select the payment type, then enter the credit card or ACH information.</a:t>
            </a: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extBox 2">
            <a:extLst>
              <a:ext uri="{FF2B5EF4-FFF2-40B4-BE49-F238E27FC236}">
                <a16:creationId xmlns:a16="http://schemas.microsoft.com/office/drawing/2014/main" id="{CFB93B0E-6317-06C9-10DE-EC0DC3FEDD88}"/>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Entering Payment Information</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5" name="Picture 4" descr="The image displays an online payment form for a $100.00 fee, including fields for selecting payment method and submission confirmation.&#10;&#10;AI-generated content may be incorrect.">
            <a:extLst>
              <a:ext uri="{FF2B5EF4-FFF2-40B4-BE49-F238E27FC236}">
                <a16:creationId xmlns:a16="http://schemas.microsoft.com/office/drawing/2014/main" id="{7F98E552-7CC2-51D7-40AF-C51DE90E8F26}"/>
              </a:ext>
            </a:extLst>
          </p:cNvPr>
          <p:cNvPicPr>
            <a:picLocks noChangeAspect="1"/>
          </p:cNvPicPr>
          <p:nvPr/>
        </p:nvPicPr>
        <p:blipFill>
          <a:blip r:embed="rId2"/>
          <a:stretch>
            <a:fillRect/>
          </a:stretch>
        </p:blipFill>
        <p:spPr>
          <a:xfrm>
            <a:off x="2925804" y="2101478"/>
            <a:ext cx="6340389" cy="3353091"/>
          </a:xfrm>
          <a:prstGeom prst="rect">
            <a:avLst/>
          </a:prstGeom>
          <a:ln>
            <a:solidFill>
              <a:schemeClr val="bg1"/>
            </a:solidFill>
          </a:ln>
        </p:spPr>
      </p:pic>
    </p:spTree>
    <p:extLst>
      <p:ext uri="{BB962C8B-B14F-4D97-AF65-F5344CB8AC3E}">
        <p14:creationId xmlns:p14="http://schemas.microsoft.com/office/powerpoint/2010/main" val="10713473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9B7E4-4083-9882-BA78-89E6339BC8E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35FE00D-24C4-835A-F7F5-52B8722D0368}"/>
              </a:ext>
            </a:extLst>
          </p:cNvPr>
          <p:cNvSpPr txBox="1"/>
          <p:nvPr/>
        </p:nvSpPr>
        <p:spPr>
          <a:xfrm>
            <a:off x="862579" y="1560441"/>
            <a:ext cx="10472528" cy="3754874"/>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Click Review &amp; Submit:</a:t>
            </a:r>
          </a:p>
          <a:p>
            <a:pPr marL="469900" marR="0" lvl="1" indent="0" algn="l" defTabSz="914400" rtl="0" eaLnBrk="1" fontAlgn="auto" latinLnBrk="0" hangingPunct="1">
              <a:lnSpc>
                <a:spcPct val="100000"/>
              </a:lnSpc>
              <a:spcBef>
                <a:spcPts val="114"/>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687388" marR="0" lvl="0" indent="-39846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payments should be sent to NASA Headquarters:</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371600" marR="0" lvl="2" indent="-344488"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Use </a:t>
            </a: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80000001 </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 Headquarters. The NASA Shared Services Center (NSSC) </a:t>
            </a: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cannot</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change a Center assignment once entered in Pay.gov.</a:t>
            </a:r>
          </a:p>
          <a:p>
            <a:pPr marL="687388" marR="0" lvl="0" indent="-39846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687388" marR="0" lvl="0" indent="-39846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687388" marR="0" lvl="0" indent="-39846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Notify the SEWP Program Management Office (PMO) by:</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371600" marR="0" lvl="2" indent="-344488"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Forwarding the confirmation email through Pay.gov, including the ID Tracking Number (e.g., #105XXXX), </a:t>
            </a: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or</a:t>
            </a:r>
          </a:p>
          <a:p>
            <a:pPr marL="1371600" marR="0" lvl="2" indent="-344488" algn="l" defTabSz="914400" rtl="0" eaLnBrk="1" fontAlgn="auto" latinLnBrk="0" hangingPunct="1">
              <a:lnSpc>
                <a:spcPct val="100000"/>
              </a:lnSpc>
              <a:spcBef>
                <a:spcPts val="1200"/>
              </a:spcBef>
              <a:spcAft>
                <a:spcPts val="0"/>
              </a:spcAft>
              <a:buClrTx/>
              <a:buSzPct val="70000"/>
              <a:buFont typeface="Courier New" panose="02070309020205020404" pitchFamily="49" charset="0"/>
              <a:buChar char="o"/>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Sending the confirmation page upon completion of Pay.gov payment.</a:t>
            </a:r>
          </a:p>
          <a:p>
            <a:pPr marL="812800" marR="0" lvl="1"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12800" marR="0" lvl="1"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687388" marR="0" lvl="0" indent="-398463"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Send a soft copy of the surcharge fee payment backup to the email above </a:t>
            </a:r>
            <a:r>
              <a:rPr kumimoji="0" lang="en-US" sz="1800" b="1"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 an Excel worksheet</a:t>
            </a: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t>
            </a:r>
          </a:p>
        </p:txBody>
      </p:sp>
      <p:sp>
        <p:nvSpPr>
          <p:cNvPr id="3" name="TextBox 2">
            <a:extLst>
              <a:ext uri="{FF2B5EF4-FFF2-40B4-BE49-F238E27FC236}">
                <a16:creationId xmlns:a16="http://schemas.microsoft.com/office/drawing/2014/main" id="{2858E417-7F3C-4B54-9D76-5F354E97C364}"/>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Submitting Payments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27194597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CDD-E359-63AA-6ED9-5D7C3323F5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7FAC85A-1369-5B55-3744-CC3D63CC317B}"/>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Email from Pay.gov to SEWP</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6" name="Rectangle 15">
            <a:extLst>
              <a:ext uri="{FF2B5EF4-FFF2-40B4-BE49-F238E27FC236}">
                <a16:creationId xmlns:a16="http://schemas.microsoft.com/office/drawing/2014/main" id="{C459B51B-DEB4-1391-A7BB-EB86E78D279B}"/>
              </a:ext>
            </a:extLst>
          </p:cNvPr>
          <p:cNvSpPr/>
          <p:nvPr/>
        </p:nvSpPr>
        <p:spPr>
          <a:xfrm>
            <a:off x="6751370" y="2487772"/>
            <a:ext cx="2257738" cy="788432"/>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Confirmation tracking ID number</a:t>
            </a:r>
          </a:p>
        </p:txBody>
      </p:sp>
      <p:sp>
        <p:nvSpPr>
          <p:cNvPr id="18" name="Rectangle 17">
            <a:extLst>
              <a:ext uri="{FF2B5EF4-FFF2-40B4-BE49-F238E27FC236}">
                <a16:creationId xmlns:a16="http://schemas.microsoft.com/office/drawing/2014/main" id="{DA3BFEE7-6F66-3156-3453-CB91B34D7BA6}"/>
              </a:ext>
            </a:extLst>
          </p:cNvPr>
          <p:cNvSpPr/>
          <p:nvPr/>
        </p:nvSpPr>
        <p:spPr>
          <a:xfrm>
            <a:off x="6751370" y="5366323"/>
            <a:ext cx="1962150" cy="696099"/>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Account type: </a:t>
            </a:r>
            <a:r>
              <a:rPr kumimoji="0" lang="en-US" sz="16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Fees</a:t>
            </a:r>
          </a:p>
        </p:txBody>
      </p:sp>
      <p:sp>
        <p:nvSpPr>
          <p:cNvPr id="22" name="Rectangle 21">
            <a:extLst>
              <a:ext uri="{FF2B5EF4-FFF2-40B4-BE49-F238E27FC236}">
                <a16:creationId xmlns:a16="http://schemas.microsoft.com/office/drawing/2014/main" id="{D9A45711-5F6C-F44D-6328-9F2E5E75F6B2}"/>
              </a:ext>
            </a:extLst>
          </p:cNvPr>
          <p:cNvSpPr/>
          <p:nvPr/>
        </p:nvSpPr>
        <p:spPr>
          <a:xfrm>
            <a:off x="6764271" y="3911532"/>
            <a:ext cx="3044154" cy="788432"/>
          </a:xfrm>
          <a:prstGeom prst="rect">
            <a:avLst/>
          </a:prstGeom>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VI contract number: 80TECH26XXXX</a:t>
            </a:r>
          </a:p>
        </p:txBody>
      </p:sp>
      <p:pic>
        <p:nvPicPr>
          <p:cNvPr id="5" name="Picture 4" descr="Text&#10;&#10;AI-generated content may be incorrect.">
            <a:extLst>
              <a:ext uri="{FF2B5EF4-FFF2-40B4-BE49-F238E27FC236}">
                <a16:creationId xmlns:a16="http://schemas.microsoft.com/office/drawing/2014/main" id="{D4FC823C-440B-D281-021C-E9FAA72FD7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3688" y="1256131"/>
            <a:ext cx="4442564" cy="4977566"/>
          </a:xfrm>
          <a:prstGeom prst="rect">
            <a:avLst/>
          </a:prstGeom>
          <a:ln>
            <a:solidFill>
              <a:schemeClr val="bg1"/>
            </a:solidFill>
          </a:ln>
        </p:spPr>
      </p:pic>
      <p:cxnSp>
        <p:nvCxnSpPr>
          <p:cNvPr id="9" name="Straight Arrow Connector 8">
            <a:extLst>
              <a:ext uri="{FF2B5EF4-FFF2-40B4-BE49-F238E27FC236}">
                <a16:creationId xmlns:a16="http://schemas.microsoft.com/office/drawing/2014/main" id="{6FF63D18-8DFC-8590-815D-FBE0400C0663}"/>
              </a:ext>
            </a:extLst>
          </p:cNvPr>
          <p:cNvCxnSpPr>
            <a:cxnSpLocks/>
            <a:stCxn id="16" idx="1"/>
          </p:cNvCxnSpPr>
          <p:nvPr/>
        </p:nvCxnSpPr>
        <p:spPr>
          <a:xfrm flipH="1">
            <a:off x="3408827" y="2881988"/>
            <a:ext cx="3342543" cy="547012"/>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4" name="Straight Arrow Connector 13">
            <a:extLst>
              <a:ext uri="{FF2B5EF4-FFF2-40B4-BE49-F238E27FC236}">
                <a16:creationId xmlns:a16="http://schemas.microsoft.com/office/drawing/2014/main" id="{C4CBDD58-CF92-0B75-58B2-B4362B91EEFB}"/>
              </a:ext>
            </a:extLst>
          </p:cNvPr>
          <p:cNvCxnSpPr>
            <a:cxnSpLocks/>
            <a:stCxn id="22" idx="1"/>
          </p:cNvCxnSpPr>
          <p:nvPr/>
        </p:nvCxnSpPr>
        <p:spPr>
          <a:xfrm flipH="1">
            <a:off x="3408827" y="4305748"/>
            <a:ext cx="3355444" cy="1454195"/>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D5125D70-9A12-51FE-16FB-4D325FDA8F8B}"/>
              </a:ext>
            </a:extLst>
          </p:cNvPr>
          <p:cNvCxnSpPr>
            <a:cxnSpLocks/>
            <a:stCxn id="18" idx="1"/>
          </p:cNvCxnSpPr>
          <p:nvPr/>
        </p:nvCxnSpPr>
        <p:spPr>
          <a:xfrm flipH="1">
            <a:off x="3250932" y="5714373"/>
            <a:ext cx="3500438" cy="145514"/>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139431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207B-1FA2-2907-D9DA-30ACE49C8D3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6DEF212-51CA-6D19-ECD9-5A8FB73F539B}"/>
              </a:ext>
            </a:extLst>
          </p:cNvPr>
          <p:cNvSpPr txBox="1"/>
          <p:nvPr/>
        </p:nvSpPr>
        <p:spPr>
          <a:xfrm>
            <a:off x="882942" y="1603480"/>
            <a:ext cx="6096000" cy="3883114"/>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fee sample template rules:</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1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687388" marR="0" lvl="0" indent="-342900" algn="l" defTabSz="914400" rtl="0" eaLnBrk="1" fontAlgn="auto" latinLnBrk="0" hangingPunct="1">
              <a:lnSpc>
                <a:spcPct val="100000"/>
              </a:lnSpc>
              <a:spcBef>
                <a:spcPts val="114"/>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 formulas</a:t>
            </a:r>
          </a:p>
          <a:p>
            <a:pPr marL="687388" marR="0" lvl="0" indent="-342900" algn="l" defTabSz="914400" rtl="0" eaLnBrk="1" fontAlgn="auto" latinLnBrk="0" hangingPunct="1">
              <a:lnSpc>
                <a:spcPct val="100000"/>
              </a:lnSpc>
              <a:spcBef>
                <a:spcPts val="80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 text in the number cells</a:t>
            </a:r>
          </a:p>
          <a:p>
            <a:pPr marL="687388" marR="0" lvl="0" indent="-342900" algn="l" defTabSz="914400" rtl="0" eaLnBrk="1" fontAlgn="auto" latinLnBrk="0" hangingPunct="1">
              <a:lnSpc>
                <a:spcPct val="100000"/>
              </a:lnSpc>
              <a:spcBef>
                <a:spcPts val="80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Must have column header in the first row</a:t>
            </a:r>
          </a:p>
          <a:p>
            <a:pPr marL="687388" marR="0" lvl="0" indent="-342900" algn="l" defTabSz="914400" rtl="0" eaLnBrk="1" fontAlgn="auto" latinLnBrk="0" hangingPunct="1">
              <a:lnSpc>
                <a:spcPct val="100000"/>
              </a:lnSpc>
              <a:spcBef>
                <a:spcPts val="80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 sort or filter features in the spreadsheet</a:t>
            </a:r>
            <a:endParaRPr kumimoji="0" lang="en-US" sz="1600" b="0" i="0" u="none" strike="noStrike" kern="1200" cap="none" spc="0" normalizeH="0" baseline="0" noProof="0" dirty="0">
              <a:ln>
                <a:noFill/>
              </a:ln>
              <a:solidFill>
                <a:srgbClr val="2066B8"/>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Please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pay the total balance at the bottom of the backup report</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rather than paying per individual SEWP Control Number (SCN).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Submit one payment for each quarter </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(combine all payments into one and submit one backup file with all the SCNs).</a:t>
            </a:r>
          </a:p>
        </p:txBody>
      </p:sp>
      <p:sp>
        <p:nvSpPr>
          <p:cNvPr id="3" name="TextBox 2">
            <a:extLst>
              <a:ext uri="{FF2B5EF4-FFF2-40B4-BE49-F238E27FC236}">
                <a16:creationId xmlns:a16="http://schemas.microsoft.com/office/drawing/2014/main" id="{4F096545-AB8C-A7C2-0E96-B3D2ABED1570}"/>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Sample Backup Report</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7" name="Picture 6" descr="The document lists surcharge fees for two service codes (SCN 60382 and 64341) totaling $794.72 and $954.00, with a combined surcharge payment of $1,748.72.&#10;&#10;AI-generated content may be incorrect.">
            <a:extLst>
              <a:ext uri="{FF2B5EF4-FFF2-40B4-BE49-F238E27FC236}">
                <a16:creationId xmlns:a16="http://schemas.microsoft.com/office/drawing/2014/main" id="{9F9A691F-9995-8253-F8CD-7DE1DAFB6E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03446" y="2161374"/>
            <a:ext cx="3732904" cy="2767326"/>
          </a:xfrm>
          <a:prstGeom prst="rect">
            <a:avLst/>
          </a:prstGeom>
          <a:ln>
            <a:solidFill>
              <a:schemeClr val="bg1"/>
            </a:solidFill>
          </a:ln>
        </p:spPr>
      </p:pic>
    </p:spTree>
    <p:extLst>
      <p:ext uri="{BB962C8B-B14F-4D97-AF65-F5344CB8AC3E}">
        <p14:creationId xmlns:p14="http://schemas.microsoft.com/office/powerpoint/2010/main" val="27593205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2499-0201-255A-4400-A5B55B4971E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DD25EF8-F908-3A19-FAD8-640127ED399E}"/>
              </a:ext>
            </a:extLst>
          </p:cNvPr>
          <p:cNvSpPr txBox="1"/>
          <p:nvPr/>
        </p:nvSpPr>
        <p:spPr>
          <a:xfrm>
            <a:off x="810823" y="1310273"/>
            <a:ext cx="9915234" cy="5083443"/>
          </a:xfrm>
          <a:prstGeom prst="rect">
            <a:avLst/>
          </a:prstGeom>
          <a:noFill/>
        </p:spPr>
        <p:txBody>
          <a:bodyPr wrap="square">
            <a:spAutoFit/>
          </a:bodyPr>
          <a:lstStyle/>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Quarterly Surcharge Fee Payment Backup Reports:</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Information that is requested on these reports:</a:t>
            </a:r>
          </a:p>
          <a:p>
            <a:pPr marL="812800" marR="0" lvl="1" indent="-342900" algn="l" defTabSz="914400" rtl="0" eaLnBrk="1" fontAlgn="auto" latinLnBrk="0" hangingPunct="1">
              <a:lnSpc>
                <a:spcPct val="100000"/>
              </a:lnSpc>
              <a:spcBef>
                <a:spcPts val="114"/>
              </a:spcBef>
              <a:spcAft>
                <a:spcPts val="0"/>
              </a:spcAft>
              <a:buClrTx/>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SEWP Control Number (SCN)</a:t>
            </a:r>
          </a:p>
          <a:p>
            <a:pPr marL="1270000" marR="0" lvl="2" indent="-342900"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r>
              <a:rPr kumimoji="0" lang="en-US" sz="1400" b="0" i="1"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Agency Order Number may also be included</a:t>
            </a:r>
          </a:p>
          <a:p>
            <a:pPr marL="1270000" marR="0" lvl="2" indent="-342900" algn="l" defTabSz="914400" rtl="0" eaLnBrk="1" fontAlgn="auto" latinLnBrk="0" hangingPunct="1">
              <a:lnSpc>
                <a:spcPct val="100000"/>
              </a:lnSpc>
              <a:spcBef>
                <a:spcPts val="114"/>
              </a:spcBef>
              <a:spcAft>
                <a:spcPts val="0"/>
              </a:spcAft>
              <a:buClrTx/>
              <a:buSzPct val="70000"/>
              <a:buFont typeface="Courier New" panose="02070309020205020404" pitchFamily="49" charset="0"/>
              <a:buChar char="o"/>
              <a:tabLst/>
              <a:defRPr/>
            </a:pPr>
            <a:endParaRPr kumimoji="0" lang="en-US" sz="3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812800" marR="0" lvl="1" indent="-342900" algn="l" defTabSz="914400" rtl="0" eaLnBrk="1" fontAlgn="auto" latinLnBrk="0" hangingPunct="1">
              <a:lnSpc>
                <a:spcPct val="100000"/>
              </a:lnSpc>
              <a:spcBef>
                <a:spcPts val="114"/>
              </a:spcBef>
              <a:spcAft>
                <a:spcPts val="0"/>
              </a:spcAft>
              <a:buClrTx/>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fee amount collected</a:t>
            </a:r>
          </a:p>
          <a:p>
            <a:pPr marL="469900" marR="0" lvl="1" indent="0" algn="l" defTabSz="914400" rtl="0" eaLnBrk="1" fontAlgn="auto" latinLnBrk="0" hangingPunct="1">
              <a:lnSpc>
                <a:spcPct val="100000"/>
              </a:lnSpc>
              <a:spcBef>
                <a:spcPts val="114"/>
              </a:spcBef>
              <a:spcAft>
                <a:spcPts val="0"/>
              </a:spcAft>
              <a:buClrTx/>
              <a:buSzPct val="100000"/>
              <a:buFontTx/>
              <a:buNone/>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SEWP Contract requires the SCN or the Agency order number.</a:t>
            </a:r>
          </a:p>
          <a:p>
            <a:pPr marL="355600" marR="0" lvl="0" indent="-342900"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If this is the Contract Holder's first collection from a Federal Agency for a filled order, the company must collect the fees for three months before making its initial payment to the SEWP PMO via Pay.gov. </a:t>
            </a:r>
          </a:p>
          <a:p>
            <a:pPr marL="812800" marR="0" lvl="1" indent="-3429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For instance, if a Contract Holder receives payment for an order from a Federal Agency on July 1, 2026, the quarterly payment to SEWP would be due on October 1, 2026, and then due every three months thereafter.</a:t>
            </a:r>
          </a:p>
          <a:p>
            <a:pPr marL="469900" marR="0" lvl="1" indent="0" algn="l" defTabSz="914400" rtl="0" eaLnBrk="1" fontAlgn="auto" latinLnBrk="0" hangingPunct="1">
              <a:lnSpc>
                <a:spcPct val="100000"/>
              </a:lnSpc>
              <a:spcBef>
                <a:spcPts val="1200"/>
              </a:spcBef>
              <a:spcAft>
                <a:spcPts val="0"/>
              </a:spcAft>
              <a:buClrTx/>
              <a:buSzPct val="100000"/>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469900" marR="0" lvl="1" indent="0" algn="ctr" defTabSz="914400" rtl="0" eaLnBrk="1" fontAlgn="auto" latinLnBrk="0" hangingPunct="1">
              <a:lnSpc>
                <a:spcPct val="100000"/>
              </a:lnSpc>
              <a:spcBef>
                <a:spcPts val="1200"/>
              </a:spcBef>
              <a:spcAft>
                <a:spcPts val="0"/>
              </a:spcAft>
              <a:buClrTx/>
              <a:buSzPct val="100000"/>
              <a:buFontTx/>
              <a:buNone/>
              <a:tabLst/>
              <a:defRPr/>
            </a:pP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Note: </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The backup that is sent with the payment will list all orders and the surcharge fee amounts owed on each order.</a:t>
            </a:r>
          </a:p>
        </p:txBody>
      </p:sp>
      <p:sp>
        <p:nvSpPr>
          <p:cNvPr id="3" name="TextBox 2">
            <a:extLst>
              <a:ext uri="{FF2B5EF4-FFF2-40B4-BE49-F238E27FC236}">
                <a16:creationId xmlns:a16="http://schemas.microsoft.com/office/drawing/2014/main" id="{D4EF9902-82DF-0F9C-4298-5B37BD31F838}"/>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Surcharge Fee Reporting</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7815887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73051-9014-2B1D-881D-4FFA76E394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7299B21-D5C0-94F1-2BC5-E759F4C0EA32}"/>
              </a:ext>
            </a:extLst>
          </p:cNvPr>
          <p:cNvSpPr txBox="1"/>
          <p:nvPr/>
        </p:nvSpPr>
        <p:spPr>
          <a:xfrm>
            <a:off x="1857313" y="2054144"/>
            <a:ext cx="9138933" cy="2703304"/>
          </a:xfrm>
          <a:prstGeom prst="rect">
            <a:avLst/>
          </a:prstGeom>
          <a:noFill/>
        </p:spPr>
        <p:txBody>
          <a:bodyPr wrap="square">
            <a:spAutoFit/>
          </a:bodyPr>
          <a:lstStyle/>
          <a:p>
            <a:pPr marL="12700" marR="0" lvl="0" indent="0" algn="l" defTabSz="914400" rtl="0" eaLnBrk="1" fontAlgn="auto" latinLnBrk="0" hangingPunct="1">
              <a:lnSpc>
                <a:spcPct val="100000"/>
              </a:lnSpc>
              <a:spcBef>
                <a:spcPts val="114"/>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fee statements from the NASA SEWP office</a:t>
            </a:r>
          </a:p>
          <a:p>
            <a:pPr marL="12700" marR="0" lvl="0" indent="0" algn="l" defTabSz="914400" rtl="0" eaLnBrk="1" fontAlgn="auto" latinLnBrk="0" hangingPunct="1">
              <a:lnSpc>
                <a:spcPct val="100000"/>
              </a:lnSpc>
              <a:spcBef>
                <a:spcPts val="114"/>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515938" marR="0" lvl="0" indent="-28892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Surcharge fees, Unpaid statements, and Partially Paid statements can be found on the CHOP.</a:t>
            </a:r>
          </a:p>
          <a:p>
            <a:pPr marL="860425" marR="0" lvl="1" indent="-515938" algn="l" defTabSz="914400" rtl="0" eaLnBrk="1" fontAlgn="auto" latinLnBrk="0" hangingPunct="1">
              <a:lnSpc>
                <a:spcPct val="100000"/>
              </a:lnSpc>
              <a:spcBef>
                <a:spcPts val="800"/>
              </a:spcBef>
              <a:spcAft>
                <a:spcPts val="0"/>
              </a:spcAft>
              <a:buClrTx/>
              <a:buSzPct val="60000"/>
              <a:buFontTx/>
              <a:buNone/>
              <a:tabLst/>
              <a:defRPr/>
            </a:pP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4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Note:</a:t>
            </a: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 The Finance application is available on the CHOP.</a:t>
            </a: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515938" marR="0" lvl="1" indent="-288925" algn="l" defTabSz="914400" rtl="0" eaLnBrk="1" fontAlgn="auto" latinLnBrk="0" hangingPunct="1">
              <a:lnSpc>
                <a:spcPct val="100000"/>
              </a:lnSpc>
              <a:spcBef>
                <a:spcPts val="114"/>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515938" marR="0" lvl="0" indent="-28892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Please contact the </a:t>
            </a:r>
            <a:r>
              <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Program Manager </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of the Contract Holder’s SEWP Contract to gain access to these reports.</a:t>
            </a:r>
          </a:p>
          <a:p>
            <a:pPr marL="515938" marR="0" lvl="0" indent="-28892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515938" marR="0" lvl="0" indent="-288925" algn="l" defTabSz="914400" rtl="0" eaLnBrk="1" fontAlgn="auto" latinLnBrk="0" hangingPunct="1">
              <a:lnSpc>
                <a:spcPct val="100000"/>
              </a:lnSpc>
              <a:spcBef>
                <a:spcPts val="114"/>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Unpaid Statements and Partially Paid Statements can be downloaded from the Finance Application for SEWP VI.</a:t>
            </a:r>
          </a:p>
        </p:txBody>
      </p:sp>
      <p:sp>
        <p:nvSpPr>
          <p:cNvPr id="3" name="TextBox 2">
            <a:extLst>
              <a:ext uri="{FF2B5EF4-FFF2-40B4-BE49-F238E27FC236}">
                <a16:creationId xmlns:a16="http://schemas.microsoft.com/office/drawing/2014/main" id="{7635458E-DFA3-F334-9AE7-27CBBC53DF12}"/>
              </a:ext>
            </a:extLst>
          </p:cNvPr>
          <p:cNvSpPr txBox="1"/>
          <p:nvPr/>
        </p:nvSpPr>
        <p:spPr>
          <a:xfrm>
            <a:off x="3096176" y="230613"/>
            <a:ext cx="9038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Surcharge Fee Statements</a:t>
            </a:r>
            <a:endParaRPr kumimoji="0" lang="en-US" sz="36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60067197"/>
      </p:ext>
    </p:extLst>
  </p:cSld>
  <p:clrMapOvr>
    <a:masterClrMapping/>
  </p:clrMapOvr>
</p:sld>
</file>

<file path=ppt/theme/theme1.xml><?xml version="1.0" encoding="utf-8"?>
<a:theme xmlns:a="http://schemas.openxmlformats.org/drawingml/2006/main" name="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0243BF64A6F0458E14DB1569B94CD3" ma:contentTypeVersion="7" ma:contentTypeDescription="Create a new document." ma:contentTypeScope="" ma:versionID="ae2d146fdf535ea1f141ad5ebfee8cfc">
  <xsd:schema xmlns:xsd="http://www.w3.org/2001/XMLSchema" xmlns:xs="http://www.w3.org/2001/XMLSchema" xmlns:p="http://schemas.microsoft.com/office/2006/metadata/properties" xmlns:ns2="21472d3a-0e33-4a2e-99cc-f57086c05f3a" targetNamespace="http://schemas.microsoft.com/office/2006/metadata/properties" ma:root="true" ma:fieldsID="c36dc16e9b8f84e3c00ea6e5f8820866" ns2:_="">
    <xsd:import namespace="21472d3a-0e33-4a2e-99cc-f57086c05f3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472d3a-0e33-4a2e-99cc-f57086c05f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DC7C5B-CA16-4BCF-8F52-C7F50729EC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472d3a-0e33-4a2e-99cc-f57086c05f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7E2182-8DD2-46C6-AF2A-6ECA70C21A9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7E3DA83-0D31-424F-9BAE-3405E14A3561}">
  <ds:schemaRefs>
    <ds:schemaRef ds:uri="http://schemas.microsoft.com/sharepoint/v3/contenttype/form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2450</TotalTime>
  <Words>7965</Words>
  <Application>Microsoft Office PowerPoint</Application>
  <PresentationFormat>Widescreen</PresentationFormat>
  <Paragraphs>1082</Paragraphs>
  <Slides>101</Slides>
  <Notes>50</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101</vt:i4>
      </vt:variant>
    </vt:vector>
  </HeadingPairs>
  <TitlesOfParts>
    <vt:vector size="114" baseType="lpstr">
      <vt:lpstr>Aptos</vt:lpstr>
      <vt:lpstr>Aptos Display</vt:lpstr>
      <vt:lpstr>Aptos Narrow</vt:lpstr>
      <vt:lpstr>Arial</vt:lpstr>
      <vt:lpstr>Be Vietnam Pro Black</vt:lpstr>
      <vt:lpstr>Courier New</vt:lpstr>
      <vt:lpstr>Inter</vt:lpstr>
      <vt:lpstr>Raleway</vt:lpstr>
      <vt:lpstr>Segoe UI</vt:lpstr>
      <vt:lpstr>Medical Conference Style Presentation by Slidesgo</vt:lpstr>
      <vt:lpstr>Office Theme</vt:lpstr>
      <vt:lpstr>1_Medical Conference Style Presentation by Slidesgo</vt:lpstr>
      <vt:lpstr>2_Medical Conference Style Presentation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Franklin, Courtney L. (GSFC-SEWP)[Halvik Corp]</dc:creator>
  <cp:lastModifiedBy>Young, Courtney N. (GSFC-LP013)</cp:lastModifiedBy>
  <cp:revision>40</cp:revision>
  <dcterms:created xsi:type="dcterms:W3CDTF">2026-06-02T12:26:57Z</dcterms:created>
  <dcterms:modified xsi:type="dcterms:W3CDTF">2026-08-17T12:55:52Z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0x010100110243BF64A6F0458E14DB1569B94CD3</vt:lpwstr>
  </property>
</Properties>
</file>