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88" r:id="rId2"/>
  </p:sldMasterIdLst>
  <p:notesMasterIdLst>
    <p:notesMasterId r:id="rId26"/>
  </p:notesMasterIdLst>
  <p:sldIdLst>
    <p:sldId id="554" r:id="rId3"/>
    <p:sldId id="588" r:id="rId4"/>
    <p:sldId id="610" r:id="rId5"/>
    <p:sldId id="589" r:id="rId6"/>
    <p:sldId id="590" r:id="rId7"/>
    <p:sldId id="591" r:id="rId8"/>
    <p:sldId id="592" r:id="rId9"/>
    <p:sldId id="593" r:id="rId10"/>
    <p:sldId id="594" r:id="rId11"/>
    <p:sldId id="595" r:id="rId12"/>
    <p:sldId id="596" r:id="rId13"/>
    <p:sldId id="597" r:id="rId14"/>
    <p:sldId id="598" r:id="rId15"/>
    <p:sldId id="599" r:id="rId16"/>
    <p:sldId id="600" r:id="rId17"/>
    <p:sldId id="601" r:id="rId18"/>
    <p:sldId id="602" r:id="rId19"/>
    <p:sldId id="604" r:id="rId20"/>
    <p:sldId id="605" r:id="rId21"/>
    <p:sldId id="606" r:id="rId22"/>
    <p:sldId id="607" r:id="rId23"/>
    <p:sldId id="608" r:id="rId24"/>
    <p:sldId id="58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6" userDrawn="1">
          <p15:clr>
            <a:srgbClr val="A4A3A4"/>
          </p15:clr>
        </p15:guide>
        <p15:guide id="2" pos="576" userDrawn="1">
          <p15:clr>
            <a:srgbClr val="A4A3A4"/>
          </p15:clr>
        </p15:guide>
        <p15:guide id="3" pos="2016" userDrawn="1">
          <p15:clr>
            <a:srgbClr val="A4A3A4"/>
          </p15:clr>
        </p15:guide>
        <p15:guide id="4" orient="horz" pos="105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DD1C4A-531F-DB16-F7F7-DA60E1E47F11}" name="Martin, Andrea M. (GSFC-SEWP)[Halvik Corp]" initials="AM" userId="S::ammart24@ndc.nasa.gov::9b841118-27d7-4d73-b4ca-4461a79a3ae9" providerId="AD"/>
  <p188:author id="{1F4D2564-F23B-06A5-20B9-1072D0D62A89}" name="Robinson, Bill (GSFC-SEWP)[Halvik Corp]" initials="WR" userId="S::wjrobin2@ndc.nasa.gov::cff31b3f-741b-4627-ae7e-30f5f004c25a" providerId="AD"/>
  <p188:author id="{AFFC3872-EB3D-CAED-8321-D0EAA1D5D644}" name="Franklin, Courtney L. (GSFC-SEWP)[Halvik Corp]" initials="CF" userId="S::clfrank1@ndc.nasa.gov::040ddf6e-d48a-4e93-b840-511997cdb7d9" providerId="AD"/>
  <p188:author id="{DAAA1CF8-955C-771C-1991-851C5D8DFCC0}" name="Choban, Ana M. (GSFC-SEWP)[Halvik Corp]" initials="AC" userId="S::achoban@ndc.nasa.gov::53a994a9-6fe6-4cec-ac88-cd51b7617e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D449"/>
    <a:srgbClr val="31255B"/>
    <a:srgbClr val="3279B4"/>
    <a:srgbClr val="137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49" autoAdjust="0"/>
    <p:restoredTop sz="94660"/>
  </p:normalViewPr>
  <p:slideViewPr>
    <p:cSldViewPr snapToGrid="0" showGuides="1">
      <p:cViewPr varScale="1">
        <p:scale>
          <a:sx n="86" d="100"/>
          <a:sy n="86" d="100"/>
        </p:scale>
        <p:origin x="306" y="96"/>
      </p:cViewPr>
      <p:guideLst>
        <p:guide orient="horz" pos="456"/>
        <p:guide pos="576"/>
        <p:guide pos="2016"/>
        <p:guide orient="horz" pos="10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80C857-A0FC-4DFA-BE05-F3BC8A45E5CF}"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8B8BDF-5359-4D20-8F96-C944053E4A0F}" type="slidenum">
              <a:rPr lang="en-US" smtClean="0"/>
              <a:t>‹#›</a:t>
            </a:fld>
            <a:endParaRPr lang="en-US"/>
          </a:p>
        </p:txBody>
      </p:sp>
    </p:spTree>
    <p:extLst>
      <p:ext uri="{BB962C8B-B14F-4D97-AF65-F5344CB8AC3E}">
        <p14:creationId xmlns:p14="http://schemas.microsoft.com/office/powerpoint/2010/main" val="3650976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8"/>
        <p:cNvGrpSpPr/>
        <p:nvPr/>
      </p:nvGrpSpPr>
      <p:grpSpPr>
        <a:xfrm>
          <a:off x="0" y="0"/>
          <a:ext cx="0" cy="0"/>
          <a:chOff x="0" y="0"/>
          <a:chExt cx="0" cy="0"/>
        </a:xfrm>
      </p:grpSpPr>
      <p:pic>
        <p:nvPicPr>
          <p:cNvPr id="2" name="Picture 1">
            <a:extLst>
              <a:ext uri="{FF2B5EF4-FFF2-40B4-BE49-F238E27FC236}">
                <a16:creationId xmlns:a16="http://schemas.microsoft.com/office/drawing/2014/main" id="{0C149CCE-C2B5-80C0-2244-0581E51D7C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H="1">
            <a:off x="-1" y="-1"/>
            <a:ext cx="12351657" cy="6857967"/>
          </a:xfrm>
          <a:prstGeom prst="rect">
            <a:avLst/>
          </a:prstGeom>
        </p:spPr>
      </p:pic>
      <p:sp>
        <p:nvSpPr>
          <p:cNvPr id="9" name="Google Shape;9;p2"/>
          <p:cNvSpPr txBox="1">
            <a:spLocks noGrp="1"/>
          </p:cNvSpPr>
          <p:nvPr>
            <p:ph type="ctrTitle"/>
          </p:nvPr>
        </p:nvSpPr>
        <p:spPr>
          <a:xfrm>
            <a:off x="930400" y="1375151"/>
            <a:ext cx="10331200" cy="2610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113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dirty="0"/>
          </a:p>
        </p:txBody>
      </p:sp>
      <p:sp>
        <p:nvSpPr>
          <p:cNvPr id="10" name="Google Shape;10;p2"/>
          <p:cNvSpPr txBox="1">
            <a:spLocks noGrp="1"/>
          </p:cNvSpPr>
          <p:nvPr>
            <p:ph type="subTitle" idx="1"/>
          </p:nvPr>
        </p:nvSpPr>
        <p:spPr>
          <a:xfrm>
            <a:off x="3390800" y="4124051"/>
            <a:ext cx="5410400" cy="546000"/>
          </a:xfrm>
          <a:prstGeom prst="rect">
            <a:avLst/>
          </a:prstGeom>
          <a:solidFill>
            <a:schemeClr val="dk1"/>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solidFill>
                  <a:schemeClr val="dk2"/>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66" name="Google Shape;66;p2"/>
          <p:cNvSpPr/>
          <p:nvPr/>
        </p:nvSpPr>
        <p:spPr>
          <a:xfrm>
            <a:off x="0" y="5713967"/>
            <a:ext cx="12192000"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67" name="Google Shape;67;p2"/>
          <p:cNvGrpSpPr/>
          <p:nvPr/>
        </p:nvGrpSpPr>
        <p:grpSpPr>
          <a:xfrm rot="5400000">
            <a:off x="5985367" y="5889330"/>
            <a:ext cx="221267" cy="1144021"/>
            <a:chOff x="1349300" y="3328375"/>
            <a:chExt cx="68250" cy="352875"/>
          </a:xfrm>
        </p:grpSpPr>
        <p:sp>
          <p:nvSpPr>
            <p:cNvPr id="68" name="Google Shape;68;p2"/>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 name="Google Shape;66;p2">
            <a:extLst>
              <a:ext uri="{FF2B5EF4-FFF2-40B4-BE49-F238E27FC236}">
                <a16:creationId xmlns:a16="http://schemas.microsoft.com/office/drawing/2014/main" id="{4DCDE8A7-FBC6-D9E0-88CE-E437335633FE}"/>
              </a:ext>
            </a:extLst>
          </p:cNvPr>
          <p:cNvSpPr/>
          <p:nvPr userDrawn="1"/>
        </p:nvSpPr>
        <p:spPr>
          <a:xfrm>
            <a:off x="-1" y="0"/>
            <a:ext cx="3004457"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pic>
        <p:nvPicPr>
          <p:cNvPr id="7" name="Picture 6" descr="A picture containing text&#10;&#10;AI-generated content may be incorrect.">
            <a:extLst>
              <a:ext uri="{FF2B5EF4-FFF2-40B4-BE49-F238E27FC236}">
                <a16:creationId xmlns:a16="http://schemas.microsoft.com/office/drawing/2014/main" id="{F9661BF3-B9F1-674E-9138-8CAD42691C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3088" y="148691"/>
            <a:ext cx="1733712" cy="863936"/>
          </a:xfrm>
          <a:prstGeom prst="rect">
            <a:avLst/>
          </a:prstGeom>
        </p:spPr>
      </p:pic>
    </p:spTree>
    <p:extLst>
      <p:ext uri="{BB962C8B-B14F-4D97-AF65-F5344CB8AC3E}">
        <p14:creationId xmlns:p14="http://schemas.microsoft.com/office/powerpoint/2010/main" val="4266347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75"/>
        <p:cNvGrpSpPr/>
        <p:nvPr/>
      </p:nvGrpSpPr>
      <p:grpSpPr>
        <a:xfrm>
          <a:off x="0" y="0"/>
          <a:ext cx="0" cy="0"/>
          <a:chOff x="0" y="0"/>
          <a:chExt cx="0" cy="0"/>
        </a:xfrm>
      </p:grpSpPr>
      <p:sp>
        <p:nvSpPr>
          <p:cNvPr id="476" name="Google Shape;476;p9"/>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77" name="Google Shape;477;p9"/>
          <p:cNvGrpSpPr/>
          <p:nvPr/>
        </p:nvGrpSpPr>
        <p:grpSpPr>
          <a:xfrm>
            <a:off x="5" y="-7"/>
            <a:ext cx="1860044" cy="807341"/>
            <a:chOff x="3468800" y="239525"/>
            <a:chExt cx="843175" cy="365975"/>
          </a:xfrm>
        </p:grpSpPr>
        <p:sp>
          <p:nvSpPr>
            <p:cNvPr id="478" name="Google Shape;478;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6" name="Google Shape;496;p9"/>
          <p:cNvGrpSpPr/>
          <p:nvPr/>
        </p:nvGrpSpPr>
        <p:grpSpPr>
          <a:xfrm rot="-5400000">
            <a:off x="-245263" y="4758655"/>
            <a:ext cx="1422893" cy="275165"/>
            <a:chOff x="5589725" y="3057300"/>
            <a:chExt cx="352900" cy="68250"/>
          </a:xfrm>
        </p:grpSpPr>
        <p:sp>
          <p:nvSpPr>
            <p:cNvPr id="497" name="Google Shape;497;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9" name="Google Shape;509;p9"/>
          <p:cNvGrpSpPr/>
          <p:nvPr/>
        </p:nvGrpSpPr>
        <p:grpSpPr>
          <a:xfrm>
            <a:off x="9815638" y="219072"/>
            <a:ext cx="1422893" cy="275165"/>
            <a:chOff x="5589725" y="3057300"/>
            <a:chExt cx="352900" cy="68250"/>
          </a:xfrm>
        </p:grpSpPr>
        <p:sp>
          <p:nvSpPr>
            <p:cNvPr id="510" name="Google Shape;510;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2" name="Google Shape;522;p9"/>
          <p:cNvGrpSpPr/>
          <p:nvPr/>
        </p:nvGrpSpPr>
        <p:grpSpPr>
          <a:xfrm rot="-5400000">
            <a:off x="10858305" y="4380260"/>
            <a:ext cx="1860044" cy="807341"/>
            <a:chOff x="3468800" y="239525"/>
            <a:chExt cx="843175" cy="365975"/>
          </a:xfrm>
        </p:grpSpPr>
        <p:sp>
          <p:nvSpPr>
            <p:cNvPr id="523" name="Google Shape;523;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1" name="Google Shape;541;p9"/>
          <p:cNvGrpSpPr/>
          <p:nvPr/>
        </p:nvGrpSpPr>
        <p:grpSpPr>
          <a:xfrm>
            <a:off x="11478639" y="1"/>
            <a:ext cx="713347" cy="713347"/>
            <a:chOff x="5807050" y="884950"/>
            <a:chExt cx="343550" cy="343550"/>
          </a:xfrm>
        </p:grpSpPr>
        <p:sp>
          <p:nvSpPr>
            <p:cNvPr id="542" name="Google Shape;542;p9"/>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9"/>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9"/>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9"/>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9"/>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9"/>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9"/>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9"/>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9"/>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1" name="Google Shape;551;p9"/>
          <p:cNvSpPr txBox="1">
            <a:spLocks noGrp="1"/>
          </p:cNvSpPr>
          <p:nvPr>
            <p:ph type="title"/>
          </p:nvPr>
        </p:nvSpPr>
        <p:spPr>
          <a:xfrm>
            <a:off x="2850801" y="1829233"/>
            <a:ext cx="6490400" cy="9552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52" name="Google Shape;552;p9"/>
          <p:cNvSpPr txBox="1">
            <a:spLocks noGrp="1"/>
          </p:cNvSpPr>
          <p:nvPr>
            <p:ph type="subTitle" idx="1"/>
          </p:nvPr>
        </p:nvSpPr>
        <p:spPr>
          <a:xfrm>
            <a:off x="2850799" y="2678367"/>
            <a:ext cx="6490400" cy="153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751172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53"/>
        <p:cNvGrpSpPr/>
        <p:nvPr/>
      </p:nvGrpSpPr>
      <p:grpSpPr>
        <a:xfrm>
          <a:off x="0" y="0"/>
          <a:ext cx="0" cy="0"/>
          <a:chOff x="0" y="0"/>
          <a:chExt cx="0" cy="0"/>
        </a:xfrm>
      </p:grpSpPr>
      <p:sp>
        <p:nvSpPr>
          <p:cNvPr id="554" name="Google Shape;554;p10"/>
          <p:cNvSpPr txBox="1">
            <a:spLocks noGrp="1"/>
          </p:cNvSpPr>
          <p:nvPr>
            <p:ph type="title"/>
          </p:nvPr>
        </p:nvSpPr>
        <p:spPr>
          <a:xfrm>
            <a:off x="960000" y="3047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55" name="Google Shape;555;p10"/>
          <p:cNvSpPr/>
          <p:nvPr/>
        </p:nvSpPr>
        <p:spPr>
          <a:xfrm flipH="1">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556" name="Google Shape;556;p10"/>
          <p:cNvGrpSpPr/>
          <p:nvPr/>
        </p:nvGrpSpPr>
        <p:grpSpPr>
          <a:xfrm flipH="1">
            <a:off x="10331953" y="-7"/>
            <a:ext cx="1860044" cy="807341"/>
            <a:chOff x="3468800" y="239525"/>
            <a:chExt cx="843175" cy="365975"/>
          </a:xfrm>
        </p:grpSpPr>
        <p:sp>
          <p:nvSpPr>
            <p:cNvPr id="557" name="Google Shape;557;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5" name="Google Shape;575;p10"/>
          <p:cNvGrpSpPr/>
          <p:nvPr/>
        </p:nvGrpSpPr>
        <p:grpSpPr>
          <a:xfrm rot="5400000" flipH="1">
            <a:off x="11014371" y="4758655"/>
            <a:ext cx="1422893" cy="275165"/>
            <a:chOff x="5589725" y="3057300"/>
            <a:chExt cx="352900" cy="68250"/>
          </a:xfrm>
        </p:grpSpPr>
        <p:sp>
          <p:nvSpPr>
            <p:cNvPr id="576" name="Google Shape;576;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8" name="Google Shape;588;p10"/>
          <p:cNvGrpSpPr/>
          <p:nvPr/>
        </p:nvGrpSpPr>
        <p:grpSpPr>
          <a:xfrm flipH="1">
            <a:off x="953471" y="219072"/>
            <a:ext cx="1422893" cy="275165"/>
            <a:chOff x="5589725" y="3057300"/>
            <a:chExt cx="352900" cy="68250"/>
          </a:xfrm>
        </p:grpSpPr>
        <p:sp>
          <p:nvSpPr>
            <p:cNvPr id="589" name="Google Shape;589;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1" name="Google Shape;601;p10"/>
          <p:cNvGrpSpPr/>
          <p:nvPr/>
        </p:nvGrpSpPr>
        <p:grpSpPr>
          <a:xfrm rot="5400000" flipH="1">
            <a:off x="-526347" y="4380260"/>
            <a:ext cx="1860044" cy="807341"/>
            <a:chOff x="3468800" y="239525"/>
            <a:chExt cx="843175" cy="365975"/>
          </a:xfrm>
        </p:grpSpPr>
        <p:sp>
          <p:nvSpPr>
            <p:cNvPr id="602" name="Google Shape;602;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0" name="Google Shape;620;p10"/>
          <p:cNvGrpSpPr/>
          <p:nvPr/>
        </p:nvGrpSpPr>
        <p:grpSpPr>
          <a:xfrm flipH="1">
            <a:off x="15" y="1"/>
            <a:ext cx="713347" cy="713347"/>
            <a:chOff x="5807050" y="884950"/>
            <a:chExt cx="343550" cy="343550"/>
          </a:xfrm>
        </p:grpSpPr>
        <p:sp>
          <p:nvSpPr>
            <p:cNvPr id="621" name="Google Shape;621;p10"/>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10"/>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10"/>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10"/>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10"/>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10"/>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10"/>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10"/>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10"/>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63288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30"/>
        <p:cNvGrpSpPr/>
        <p:nvPr/>
      </p:nvGrpSpPr>
      <p:grpSpPr>
        <a:xfrm>
          <a:off x="0" y="0"/>
          <a:ext cx="0" cy="0"/>
          <a:chOff x="0" y="0"/>
          <a:chExt cx="0" cy="0"/>
        </a:xfrm>
      </p:grpSpPr>
      <p:sp>
        <p:nvSpPr>
          <p:cNvPr id="631" name="Google Shape;631;p11"/>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632" name="Google Shape;632;p11"/>
          <p:cNvGrpSpPr/>
          <p:nvPr/>
        </p:nvGrpSpPr>
        <p:grpSpPr>
          <a:xfrm>
            <a:off x="5" y="-7"/>
            <a:ext cx="1860044" cy="807341"/>
            <a:chOff x="3468800" y="239525"/>
            <a:chExt cx="843175" cy="365975"/>
          </a:xfrm>
        </p:grpSpPr>
        <p:sp>
          <p:nvSpPr>
            <p:cNvPr id="633" name="Google Shape;633;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1" name="Google Shape;651;p11"/>
          <p:cNvGrpSpPr/>
          <p:nvPr/>
        </p:nvGrpSpPr>
        <p:grpSpPr>
          <a:xfrm rot="-5400000">
            <a:off x="-245263" y="4758655"/>
            <a:ext cx="1422893" cy="275165"/>
            <a:chOff x="5589725" y="3057300"/>
            <a:chExt cx="352900" cy="68250"/>
          </a:xfrm>
        </p:grpSpPr>
        <p:sp>
          <p:nvSpPr>
            <p:cNvPr id="652" name="Google Shape;652;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4" name="Google Shape;664;p11"/>
          <p:cNvGrpSpPr/>
          <p:nvPr/>
        </p:nvGrpSpPr>
        <p:grpSpPr>
          <a:xfrm>
            <a:off x="9815638" y="219072"/>
            <a:ext cx="1422893" cy="275165"/>
            <a:chOff x="5589725" y="3057300"/>
            <a:chExt cx="352900" cy="68250"/>
          </a:xfrm>
        </p:grpSpPr>
        <p:sp>
          <p:nvSpPr>
            <p:cNvPr id="665" name="Google Shape;665;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7" name="Google Shape;677;p11"/>
          <p:cNvGrpSpPr/>
          <p:nvPr/>
        </p:nvGrpSpPr>
        <p:grpSpPr>
          <a:xfrm rot="-5400000">
            <a:off x="10858305" y="4380260"/>
            <a:ext cx="1860044" cy="807341"/>
            <a:chOff x="3468800" y="239525"/>
            <a:chExt cx="843175" cy="365975"/>
          </a:xfrm>
        </p:grpSpPr>
        <p:sp>
          <p:nvSpPr>
            <p:cNvPr id="678" name="Google Shape;678;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6" name="Google Shape;696;p11"/>
          <p:cNvGrpSpPr/>
          <p:nvPr/>
        </p:nvGrpSpPr>
        <p:grpSpPr>
          <a:xfrm>
            <a:off x="11478639" y="1"/>
            <a:ext cx="713347" cy="713347"/>
            <a:chOff x="5807050" y="884950"/>
            <a:chExt cx="343550" cy="343550"/>
          </a:xfrm>
        </p:grpSpPr>
        <p:sp>
          <p:nvSpPr>
            <p:cNvPr id="697" name="Google Shape;697;p11"/>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11"/>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1"/>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1"/>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1"/>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1"/>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1"/>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1"/>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11"/>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6" name="Google Shape;706;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7" name="Google Shape;707;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999918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8"/>
        <p:cNvGrpSpPr/>
        <p:nvPr/>
      </p:nvGrpSpPr>
      <p:grpSpPr>
        <a:xfrm>
          <a:off x="0" y="0"/>
          <a:ext cx="0" cy="0"/>
          <a:chOff x="0" y="0"/>
          <a:chExt cx="0" cy="0"/>
        </a:xfrm>
      </p:grpSpPr>
    </p:spTree>
    <p:extLst>
      <p:ext uri="{BB962C8B-B14F-4D97-AF65-F5344CB8AC3E}">
        <p14:creationId xmlns:p14="http://schemas.microsoft.com/office/powerpoint/2010/main" val="3167619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09"/>
        <p:cNvGrpSpPr/>
        <p:nvPr/>
      </p:nvGrpSpPr>
      <p:grpSpPr>
        <a:xfrm>
          <a:off x="0" y="0"/>
          <a:ext cx="0" cy="0"/>
          <a:chOff x="0" y="0"/>
          <a:chExt cx="0" cy="0"/>
        </a:xfrm>
      </p:grpSpPr>
      <p:sp>
        <p:nvSpPr>
          <p:cNvPr id="710" name="Google Shape;710;p13"/>
          <p:cNvSpPr txBox="1">
            <a:spLocks noGrp="1"/>
          </p:cNvSpPr>
          <p:nvPr>
            <p:ph type="title"/>
          </p:nvPr>
        </p:nvSpPr>
        <p:spPr>
          <a:xfrm>
            <a:off x="1359000" y="3809567"/>
            <a:ext cx="9474000" cy="49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711" name="Google Shape;711;p13"/>
          <p:cNvSpPr txBox="1">
            <a:spLocks noGrp="1"/>
          </p:cNvSpPr>
          <p:nvPr>
            <p:ph type="subTitle" idx="1"/>
          </p:nvPr>
        </p:nvSpPr>
        <p:spPr>
          <a:xfrm>
            <a:off x="1359000" y="1540833"/>
            <a:ext cx="9474000" cy="2349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grpSp>
        <p:nvGrpSpPr>
          <p:cNvPr id="712" name="Google Shape;712;p13"/>
          <p:cNvGrpSpPr/>
          <p:nvPr/>
        </p:nvGrpSpPr>
        <p:grpSpPr>
          <a:xfrm rot="-5400000">
            <a:off x="-526362" y="526360"/>
            <a:ext cx="1860044" cy="807341"/>
            <a:chOff x="3468800" y="239525"/>
            <a:chExt cx="843175" cy="365975"/>
          </a:xfrm>
        </p:grpSpPr>
        <p:sp>
          <p:nvSpPr>
            <p:cNvPr id="713" name="Google Shape;713;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1" name="Google Shape;731;p13"/>
          <p:cNvGrpSpPr/>
          <p:nvPr/>
        </p:nvGrpSpPr>
        <p:grpSpPr>
          <a:xfrm rot="-5400000">
            <a:off x="10858438" y="526360"/>
            <a:ext cx="1860044" cy="807341"/>
            <a:chOff x="3468800" y="239525"/>
            <a:chExt cx="843175" cy="365975"/>
          </a:xfrm>
        </p:grpSpPr>
        <p:sp>
          <p:nvSpPr>
            <p:cNvPr id="732" name="Google Shape;732;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0" name="Google Shape;750;p13"/>
          <p:cNvGrpSpPr/>
          <p:nvPr/>
        </p:nvGrpSpPr>
        <p:grpSpPr>
          <a:xfrm>
            <a:off x="5384554" y="215255"/>
            <a:ext cx="1422893" cy="275165"/>
            <a:chOff x="5589725" y="3057300"/>
            <a:chExt cx="352900" cy="68250"/>
          </a:xfrm>
        </p:grpSpPr>
        <p:sp>
          <p:nvSpPr>
            <p:cNvPr id="751" name="Google Shape;751;p1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1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1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1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1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1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1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1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1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1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3" name="Google Shape;763;p1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803008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64"/>
        <p:cNvGrpSpPr/>
        <p:nvPr/>
      </p:nvGrpSpPr>
      <p:grpSpPr>
        <a:xfrm>
          <a:off x="0" y="0"/>
          <a:ext cx="0" cy="0"/>
          <a:chOff x="0" y="0"/>
          <a:chExt cx="0" cy="0"/>
        </a:xfrm>
      </p:grpSpPr>
      <p:sp>
        <p:nvSpPr>
          <p:cNvPr id="765" name="Google Shape;765;p14"/>
          <p:cNvSpPr txBox="1">
            <a:spLocks noGrp="1"/>
          </p:cNvSpPr>
          <p:nvPr>
            <p:ph type="subTitle" idx="1"/>
          </p:nvPr>
        </p:nvSpPr>
        <p:spPr>
          <a:xfrm>
            <a:off x="9600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66" name="Google Shape;766;p14"/>
          <p:cNvSpPr txBox="1">
            <a:spLocks noGrp="1"/>
          </p:cNvSpPr>
          <p:nvPr>
            <p:ph type="subTitle" idx="2"/>
          </p:nvPr>
        </p:nvSpPr>
        <p:spPr>
          <a:xfrm>
            <a:off x="9600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7" name="Google Shape;767;p14"/>
          <p:cNvSpPr txBox="1">
            <a:spLocks noGrp="1"/>
          </p:cNvSpPr>
          <p:nvPr>
            <p:ph type="subTitle" idx="3"/>
          </p:nvPr>
        </p:nvSpPr>
        <p:spPr>
          <a:xfrm>
            <a:off x="44558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8" name="Google Shape;768;p14"/>
          <p:cNvSpPr txBox="1">
            <a:spLocks noGrp="1"/>
          </p:cNvSpPr>
          <p:nvPr>
            <p:ph type="subTitle" idx="4"/>
          </p:nvPr>
        </p:nvSpPr>
        <p:spPr>
          <a:xfrm>
            <a:off x="7964419"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9" name="Google Shape;769;p14"/>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0" name="Google Shape;770;p14"/>
          <p:cNvSpPr txBox="1">
            <a:spLocks noGrp="1"/>
          </p:cNvSpPr>
          <p:nvPr>
            <p:ph type="subTitle" idx="5"/>
          </p:nvPr>
        </p:nvSpPr>
        <p:spPr>
          <a:xfrm>
            <a:off x="44558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1" name="Google Shape;771;p14"/>
          <p:cNvSpPr txBox="1">
            <a:spLocks noGrp="1"/>
          </p:cNvSpPr>
          <p:nvPr>
            <p:ph type="subTitle" idx="6"/>
          </p:nvPr>
        </p:nvSpPr>
        <p:spPr>
          <a:xfrm>
            <a:off x="7964419"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2" name="Google Shape;772;p14"/>
          <p:cNvSpPr txBox="1">
            <a:spLocks noGrp="1"/>
          </p:cNvSpPr>
          <p:nvPr>
            <p:ph type="subTitle" idx="7"/>
          </p:nvPr>
        </p:nvSpPr>
        <p:spPr>
          <a:xfrm>
            <a:off x="960000" y="4484633"/>
            <a:ext cx="3280400" cy="6912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3" name="Google Shape;773;p14"/>
          <p:cNvSpPr txBox="1">
            <a:spLocks noGrp="1"/>
          </p:cNvSpPr>
          <p:nvPr>
            <p:ph type="subTitle" idx="8"/>
          </p:nvPr>
        </p:nvSpPr>
        <p:spPr>
          <a:xfrm>
            <a:off x="4455800"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4" name="Google Shape;774;p14"/>
          <p:cNvSpPr txBox="1">
            <a:spLocks noGrp="1"/>
          </p:cNvSpPr>
          <p:nvPr>
            <p:ph type="subTitle" idx="9"/>
          </p:nvPr>
        </p:nvSpPr>
        <p:spPr>
          <a:xfrm>
            <a:off x="7964419"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5" name="Google Shape;775;p1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776" name="Google Shape;776;p14"/>
          <p:cNvGrpSpPr/>
          <p:nvPr/>
        </p:nvGrpSpPr>
        <p:grpSpPr>
          <a:xfrm rot="-5400000">
            <a:off x="-97136" y="553646"/>
            <a:ext cx="1181415" cy="231649"/>
            <a:chOff x="5589725" y="3057300"/>
            <a:chExt cx="352900" cy="68250"/>
          </a:xfrm>
        </p:grpSpPr>
        <p:sp>
          <p:nvSpPr>
            <p:cNvPr id="777" name="Google Shape;777;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9" name="Google Shape;789;p14"/>
          <p:cNvGrpSpPr/>
          <p:nvPr/>
        </p:nvGrpSpPr>
        <p:grpSpPr>
          <a:xfrm>
            <a:off x="-285" y="5816557"/>
            <a:ext cx="621780" cy="621780"/>
            <a:chOff x="5807050" y="884950"/>
            <a:chExt cx="343550" cy="343550"/>
          </a:xfrm>
        </p:grpSpPr>
        <p:sp>
          <p:nvSpPr>
            <p:cNvPr id="790" name="Google Shape;790;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9" name="Google Shape;799;p14"/>
          <p:cNvGrpSpPr/>
          <p:nvPr/>
        </p:nvGrpSpPr>
        <p:grpSpPr>
          <a:xfrm rot="-5400000">
            <a:off x="11100854" y="5596437"/>
            <a:ext cx="1181415" cy="231649"/>
            <a:chOff x="5589725" y="3057300"/>
            <a:chExt cx="352900" cy="68250"/>
          </a:xfrm>
        </p:grpSpPr>
        <p:sp>
          <p:nvSpPr>
            <p:cNvPr id="800" name="Google Shape;800;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2" name="Google Shape;812;p14"/>
          <p:cNvGrpSpPr/>
          <p:nvPr/>
        </p:nvGrpSpPr>
        <p:grpSpPr>
          <a:xfrm>
            <a:off x="11579949" y="-43"/>
            <a:ext cx="621780" cy="621780"/>
            <a:chOff x="5807050" y="884950"/>
            <a:chExt cx="343550" cy="343550"/>
          </a:xfrm>
        </p:grpSpPr>
        <p:sp>
          <p:nvSpPr>
            <p:cNvPr id="813" name="Google Shape;813;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23879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22"/>
        <p:cNvGrpSpPr/>
        <p:nvPr/>
      </p:nvGrpSpPr>
      <p:grpSpPr>
        <a:xfrm>
          <a:off x="0" y="0"/>
          <a:ext cx="0" cy="0"/>
          <a:chOff x="0" y="0"/>
          <a:chExt cx="0" cy="0"/>
        </a:xfrm>
      </p:grpSpPr>
      <p:sp>
        <p:nvSpPr>
          <p:cNvPr id="823" name="Google Shape;823;p15"/>
          <p:cNvSpPr txBox="1">
            <a:spLocks noGrp="1"/>
          </p:cNvSpPr>
          <p:nvPr>
            <p:ph type="subTitle" idx="1"/>
          </p:nvPr>
        </p:nvSpPr>
        <p:spPr>
          <a:xfrm>
            <a:off x="2374228"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24" name="Google Shape;824;p15"/>
          <p:cNvSpPr txBox="1">
            <a:spLocks noGrp="1"/>
          </p:cNvSpPr>
          <p:nvPr>
            <p:ph type="subTitle" idx="2"/>
          </p:nvPr>
        </p:nvSpPr>
        <p:spPr>
          <a:xfrm>
            <a:off x="2374228"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5" name="Google Shape;825;p15"/>
          <p:cNvSpPr txBox="1">
            <a:spLocks noGrp="1"/>
          </p:cNvSpPr>
          <p:nvPr>
            <p:ph type="subTitle" idx="3"/>
          </p:nvPr>
        </p:nvSpPr>
        <p:spPr>
          <a:xfrm>
            <a:off x="7598401"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6" name="Google Shape;826;p15"/>
          <p:cNvSpPr txBox="1">
            <a:spLocks noGrp="1"/>
          </p:cNvSpPr>
          <p:nvPr>
            <p:ph type="subTitle" idx="4"/>
          </p:nvPr>
        </p:nvSpPr>
        <p:spPr>
          <a:xfrm>
            <a:off x="2374228"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7" name="Google Shape;827;p15"/>
          <p:cNvSpPr txBox="1">
            <a:spLocks noGrp="1"/>
          </p:cNvSpPr>
          <p:nvPr>
            <p:ph type="subTitle" idx="5"/>
          </p:nvPr>
        </p:nvSpPr>
        <p:spPr>
          <a:xfrm>
            <a:off x="7598401"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8" name="Google Shape;828;p1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29" name="Google Shape;829;p15"/>
          <p:cNvSpPr txBox="1">
            <a:spLocks noGrp="1"/>
          </p:cNvSpPr>
          <p:nvPr>
            <p:ph type="subTitle" idx="6"/>
          </p:nvPr>
        </p:nvSpPr>
        <p:spPr>
          <a:xfrm>
            <a:off x="2374228"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0" name="Google Shape;830;p15"/>
          <p:cNvSpPr txBox="1">
            <a:spLocks noGrp="1"/>
          </p:cNvSpPr>
          <p:nvPr>
            <p:ph type="subTitle" idx="7"/>
          </p:nvPr>
        </p:nvSpPr>
        <p:spPr>
          <a:xfrm>
            <a:off x="7598401"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1" name="Google Shape;831;p15"/>
          <p:cNvSpPr txBox="1">
            <a:spLocks noGrp="1"/>
          </p:cNvSpPr>
          <p:nvPr>
            <p:ph type="subTitle" idx="8"/>
          </p:nvPr>
        </p:nvSpPr>
        <p:spPr>
          <a:xfrm>
            <a:off x="7598401"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grpSp>
        <p:nvGrpSpPr>
          <p:cNvPr id="832" name="Google Shape;832;p15"/>
          <p:cNvGrpSpPr/>
          <p:nvPr/>
        </p:nvGrpSpPr>
        <p:grpSpPr>
          <a:xfrm>
            <a:off x="11579949" y="-43"/>
            <a:ext cx="621780" cy="621780"/>
            <a:chOff x="5807050" y="884950"/>
            <a:chExt cx="343550" cy="343550"/>
          </a:xfrm>
        </p:grpSpPr>
        <p:sp>
          <p:nvSpPr>
            <p:cNvPr id="833" name="Google Shape;833;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2" name="Google Shape;842;p15"/>
          <p:cNvGrpSpPr/>
          <p:nvPr/>
        </p:nvGrpSpPr>
        <p:grpSpPr>
          <a:xfrm rot="-5400000">
            <a:off x="-97136" y="553646"/>
            <a:ext cx="1181415" cy="231649"/>
            <a:chOff x="5589725" y="3057300"/>
            <a:chExt cx="352900" cy="68250"/>
          </a:xfrm>
        </p:grpSpPr>
        <p:sp>
          <p:nvSpPr>
            <p:cNvPr id="843" name="Google Shape;843;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5" name="Google Shape;855;p15"/>
          <p:cNvGrpSpPr/>
          <p:nvPr/>
        </p:nvGrpSpPr>
        <p:grpSpPr>
          <a:xfrm rot="-5400000">
            <a:off x="11105065" y="5588713"/>
            <a:ext cx="1181415" cy="231649"/>
            <a:chOff x="5589725" y="3057300"/>
            <a:chExt cx="352900" cy="68250"/>
          </a:xfrm>
        </p:grpSpPr>
        <p:sp>
          <p:nvSpPr>
            <p:cNvPr id="856" name="Google Shape;856;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8" name="Google Shape;868;p15"/>
          <p:cNvGrpSpPr/>
          <p:nvPr/>
        </p:nvGrpSpPr>
        <p:grpSpPr>
          <a:xfrm>
            <a:off x="-285" y="5816557"/>
            <a:ext cx="621780" cy="621780"/>
            <a:chOff x="5807050" y="884950"/>
            <a:chExt cx="343550" cy="343550"/>
          </a:xfrm>
        </p:grpSpPr>
        <p:sp>
          <p:nvSpPr>
            <p:cNvPr id="869" name="Google Shape;869;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8" name="Google Shape;878;p1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462087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879"/>
        <p:cNvGrpSpPr/>
        <p:nvPr/>
      </p:nvGrpSpPr>
      <p:grpSpPr>
        <a:xfrm>
          <a:off x="0" y="0"/>
          <a:ext cx="0" cy="0"/>
          <a:chOff x="0" y="0"/>
          <a:chExt cx="0" cy="0"/>
        </a:xfrm>
      </p:grpSpPr>
      <p:sp>
        <p:nvSpPr>
          <p:cNvPr id="880" name="Google Shape;880;p16"/>
          <p:cNvSpPr txBox="1">
            <a:spLocks noGrp="1"/>
          </p:cNvSpPr>
          <p:nvPr>
            <p:ph type="subTitle" idx="1"/>
          </p:nvPr>
        </p:nvSpPr>
        <p:spPr>
          <a:xfrm>
            <a:off x="9600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1" name="Google Shape;881;p16"/>
          <p:cNvSpPr txBox="1">
            <a:spLocks noGrp="1"/>
          </p:cNvSpPr>
          <p:nvPr>
            <p:ph type="subTitle" idx="2"/>
          </p:nvPr>
        </p:nvSpPr>
        <p:spPr>
          <a:xfrm>
            <a:off x="9600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2" name="Google Shape;882;p16"/>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83" name="Google Shape;883;p16"/>
          <p:cNvSpPr txBox="1">
            <a:spLocks noGrp="1"/>
          </p:cNvSpPr>
          <p:nvPr>
            <p:ph type="title" idx="3" hasCustomPrompt="1"/>
          </p:nvPr>
        </p:nvSpPr>
        <p:spPr>
          <a:xfrm>
            <a:off x="2156001"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4" name="Google Shape;884;p16"/>
          <p:cNvSpPr txBox="1">
            <a:spLocks noGrp="1"/>
          </p:cNvSpPr>
          <p:nvPr>
            <p:ph type="subTitle" idx="4"/>
          </p:nvPr>
        </p:nvSpPr>
        <p:spPr>
          <a:xfrm>
            <a:off x="44794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5" name="Google Shape;885;p16"/>
          <p:cNvSpPr txBox="1">
            <a:spLocks noGrp="1"/>
          </p:cNvSpPr>
          <p:nvPr>
            <p:ph type="subTitle" idx="5"/>
          </p:nvPr>
        </p:nvSpPr>
        <p:spPr>
          <a:xfrm>
            <a:off x="44794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6" name="Google Shape;886;p16"/>
          <p:cNvSpPr txBox="1">
            <a:spLocks noGrp="1"/>
          </p:cNvSpPr>
          <p:nvPr>
            <p:ph type="title" idx="6" hasCustomPrompt="1"/>
          </p:nvPr>
        </p:nvSpPr>
        <p:spPr>
          <a:xfrm>
            <a:off x="5675403"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7" name="Google Shape;887;p16"/>
          <p:cNvSpPr txBox="1">
            <a:spLocks noGrp="1"/>
          </p:cNvSpPr>
          <p:nvPr>
            <p:ph type="subTitle" idx="7"/>
          </p:nvPr>
        </p:nvSpPr>
        <p:spPr>
          <a:xfrm>
            <a:off x="7998733"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8" name="Google Shape;888;p16"/>
          <p:cNvSpPr txBox="1">
            <a:spLocks noGrp="1"/>
          </p:cNvSpPr>
          <p:nvPr>
            <p:ph type="subTitle" idx="8"/>
          </p:nvPr>
        </p:nvSpPr>
        <p:spPr>
          <a:xfrm>
            <a:off x="7998733"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9" name="Google Shape;889;p16"/>
          <p:cNvSpPr txBox="1">
            <a:spLocks noGrp="1"/>
          </p:cNvSpPr>
          <p:nvPr>
            <p:ph type="title" idx="9" hasCustomPrompt="1"/>
          </p:nvPr>
        </p:nvSpPr>
        <p:spPr>
          <a:xfrm>
            <a:off x="9194768"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0" name="Google Shape;890;p16"/>
          <p:cNvSpPr txBox="1">
            <a:spLocks noGrp="1"/>
          </p:cNvSpPr>
          <p:nvPr>
            <p:ph type="subTitle" idx="13"/>
          </p:nvPr>
        </p:nvSpPr>
        <p:spPr>
          <a:xfrm>
            <a:off x="2719733"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1" name="Google Shape;891;p16"/>
          <p:cNvSpPr txBox="1">
            <a:spLocks noGrp="1"/>
          </p:cNvSpPr>
          <p:nvPr>
            <p:ph type="subTitle" idx="14"/>
          </p:nvPr>
        </p:nvSpPr>
        <p:spPr>
          <a:xfrm>
            <a:off x="2719733"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2" name="Google Shape;892;p16"/>
          <p:cNvSpPr txBox="1">
            <a:spLocks noGrp="1"/>
          </p:cNvSpPr>
          <p:nvPr>
            <p:ph type="title" idx="15" hasCustomPrompt="1"/>
          </p:nvPr>
        </p:nvSpPr>
        <p:spPr>
          <a:xfrm>
            <a:off x="3915733"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3" name="Google Shape;893;p16"/>
          <p:cNvSpPr txBox="1">
            <a:spLocks noGrp="1"/>
          </p:cNvSpPr>
          <p:nvPr>
            <p:ph type="subTitle" idx="16"/>
          </p:nvPr>
        </p:nvSpPr>
        <p:spPr>
          <a:xfrm>
            <a:off x="6239067"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4" name="Google Shape;894;p16"/>
          <p:cNvSpPr txBox="1">
            <a:spLocks noGrp="1"/>
          </p:cNvSpPr>
          <p:nvPr>
            <p:ph type="subTitle" idx="17"/>
          </p:nvPr>
        </p:nvSpPr>
        <p:spPr>
          <a:xfrm>
            <a:off x="6239067"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5" name="Google Shape;895;p16"/>
          <p:cNvSpPr txBox="1">
            <a:spLocks noGrp="1"/>
          </p:cNvSpPr>
          <p:nvPr>
            <p:ph type="title" idx="18" hasCustomPrompt="1"/>
          </p:nvPr>
        </p:nvSpPr>
        <p:spPr>
          <a:xfrm>
            <a:off x="7435067"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6" name="Google Shape;896;p1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97" name="Google Shape;897;p16"/>
          <p:cNvGrpSpPr/>
          <p:nvPr/>
        </p:nvGrpSpPr>
        <p:grpSpPr>
          <a:xfrm rot="-5400000">
            <a:off x="-97136" y="553646"/>
            <a:ext cx="1181415" cy="231649"/>
            <a:chOff x="5589725" y="3057300"/>
            <a:chExt cx="352900" cy="68250"/>
          </a:xfrm>
        </p:grpSpPr>
        <p:sp>
          <p:nvSpPr>
            <p:cNvPr id="898" name="Google Shape;898;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0" name="Google Shape;910;p16"/>
          <p:cNvGrpSpPr/>
          <p:nvPr/>
        </p:nvGrpSpPr>
        <p:grpSpPr>
          <a:xfrm>
            <a:off x="-285" y="5816557"/>
            <a:ext cx="621780" cy="621780"/>
            <a:chOff x="5807050" y="884950"/>
            <a:chExt cx="343550" cy="343550"/>
          </a:xfrm>
        </p:grpSpPr>
        <p:sp>
          <p:nvSpPr>
            <p:cNvPr id="911" name="Google Shape;91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0" name="Google Shape;920;p16"/>
          <p:cNvGrpSpPr/>
          <p:nvPr/>
        </p:nvGrpSpPr>
        <p:grpSpPr>
          <a:xfrm>
            <a:off x="11570515" y="5816557"/>
            <a:ext cx="621780" cy="621780"/>
            <a:chOff x="5807050" y="884950"/>
            <a:chExt cx="343550" cy="343550"/>
          </a:xfrm>
        </p:grpSpPr>
        <p:sp>
          <p:nvSpPr>
            <p:cNvPr id="921" name="Google Shape;92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0" name="Google Shape;930;p16"/>
          <p:cNvGrpSpPr/>
          <p:nvPr/>
        </p:nvGrpSpPr>
        <p:grpSpPr>
          <a:xfrm rot="-5400000">
            <a:off x="11107731" y="678080"/>
            <a:ext cx="1181415" cy="231649"/>
            <a:chOff x="5589725" y="3057300"/>
            <a:chExt cx="352900" cy="68250"/>
          </a:xfrm>
        </p:grpSpPr>
        <p:sp>
          <p:nvSpPr>
            <p:cNvPr id="931" name="Google Shape;931;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48873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43"/>
        <p:cNvGrpSpPr/>
        <p:nvPr/>
      </p:nvGrpSpPr>
      <p:grpSpPr>
        <a:xfrm>
          <a:off x="0" y="0"/>
          <a:ext cx="0" cy="0"/>
          <a:chOff x="0" y="0"/>
          <a:chExt cx="0" cy="0"/>
        </a:xfrm>
      </p:grpSpPr>
      <p:sp>
        <p:nvSpPr>
          <p:cNvPr id="944" name="Google Shape;944;p1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45" name="Google Shape;945;p17"/>
          <p:cNvSpPr txBox="1">
            <a:spLocks noGrp="1"/>
          </p:cNvSpPr>
          <p:nvPr>
            <p:ph type="subTitle" idx="1"/>
          </p:nvPr>
        </p:nvSpPr>
        <p:spPr>
          <a:xfrm>
            <a:off x="116076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6" name="Google Shape;946;p17"/>
          <p:cNvSpPr txBox="1">
            <a:spLocks noGrp="1"/>
          </p:cNvSpPr>
          <p:nvPr>
            <p:ph type="subTitle" idx="2"/>
          </p:nvPr>
        </p:nvSpPr>
        <p:spPr>
          <a:xfrm>
            <a:off x="4501600"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7" name="Google Shape;947;p17"/>
          <p:cNvSpPr txBox="1">
            <a:spLocks noGrp="1"/>
          </p:cNvSpPr>
          <p:nvPr>
            <p:ph type="subTitle" idx="3"/>
          </p:nvPr>
        </p:nvSpPr>
        <p:spPr>
          <a:xfrm>
            <a:off x="784243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8" name="Google Shape;948;p17"/>
          <p:cNvSpPr txBox="1">
            <a:spLocks noGrp="1"/>
          </p:cNvSpPr>
          <p:nvPr>
            <p:ph type="subTitle" idx="4"/>
          </p:nvPr>
        </p:nvSpPr>
        <p:spPr>
          <a:xfrm>
            <a:off x="116076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9" name="Google Shape;949;p17"/>
          <p:cNvSpPr txBox="1">
            <a:spLocks noGrp="1"/>
          </p:cNvSpPr>
          <p:nvPr>
            <p:ph type="subTitle" idx="5"/>
          </p:nvPr>
        </p:nvSpPr>
        <p:spPr>
          <a:xfrm>
            <a:off x="4501600"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0" name="Google Shape;950;p17"/>
          <p:cNvSpPr txBox="1">
            <a:spLocks noGrp="1"/>
          </p:cNvSpPr>
          <p:nvPr>
            <p:ph type="subTitle" idx="6"/>
          </p:nvPr>
        </p:nvSpPr>
        <p:spPr>
          <a:xfrm>
            <a:off x="784243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1" name="Google Shape;951;p17"/>
          <p:cNvSpPr txBox="1">
            <a:spLocks noGrp="1"/>
          </p:cNvSpPr>
          <p:nvPr>
            <p:ph type="subTitle" idx="7"/>
          </p:nvPr>
        </p:nvSpPr>
        <p:spPr>
          <a:xfrm>
            <a:off x="116076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2" name="Google Shape;952;p17"/>
          <p:cNvSpPr txBox="1">
            <a:spLocks noGrp="1"/>
          </p:cNvSpPr>
          <p:nvPr>
            <p:ph type="subTitle" idx="8"/>
          </p:nvPr>
        </p:nvSpPr>
        <p:spPr>
          <a:xfrm>
            <a:off x="4501600"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3" name="Google Shape;953;p17"/>
          <p:cNvSpPr txBox="1">
            <a:spLocks noGrp="1"/>
          </p:cNvSpPr>
          <p:nvPr>
            <p:ph type="subTitle" idx="9"/>
          </p:nvPr>
        </p:nvSpPr>
        <p:spPr>
          <a:xfrm>
            <a:off x="784243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4" name="Google Shape;954;p17"/>
          <p:cNvSpPr txBox="1">
            <a:spLocks noGrp="1"/>
          </p:cNvSpPr>
          <p:nvPr>
            <p:ph type="subTitle" idx="13"/>
          </p:nvPr>
        </p:nvSpPr>
        <p:spPr>
          <a:xfrm>
            <a:off x="116076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5" name="Google Shape;955;p17"/>
          <p:cNvSpPr txBox="1">
            <a:spLocks noGrp="1"/>
          </p:cNvSpPr>
          <p:nvPr>
            <p:ph type="subTitle" idx="14"/>
          </p:nvPr>
        </p:nvSpPr>
        <p:spPr>
          <a:xfrm>
            <a:off x="4501600"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6" name="Google Shape;956;p17"/>
          <p:cNvSpPr txBox="1">
            <a:spLocks noGrp="1"/>
          </p:cNvSpPr>
          <p:nvPr>
            <p:ph type="subTitle" idx="15"/>
          </p:nvPr>
        </p:nvSpPr>
        <p:spPr>
          <a:xfrm>
            <a:off x="784243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7" name="Google Shape;957;p1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958" name="Google Shape;958;p17"/>
          <p:cNvGrpSpPr/>
          <p:nvPr/>
        </p:nvGrpSpPr>
        <p:grpSpPr>
          <a:xfrm>
            <a:off x="11570215" y="5803841"/>
            <a:ext cx="621780" cy="621780"/>
            <a:chOff x="5807050" y="884950"/>
            <a:chExt cx="343550" cy="343550"/>
          </a:xfrm>
        </p:grpSpPr>
        <p:sp>
          <p:nvSpPr>
            <p:cNvPr id="959" name="Google Shape;959;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8" name="Google Shape;968;p17"/>
          <p:cNvGrpSpPr/>
          <p:nvPr/>
        </p:nvGrpSpPr>
        <p:grpSpPr>
          <a:xfrm rot="-5400000">
            <a:off x="11165265" y="678080"/>
            <a:ext cx="1181415" cy="231649"/>
            <a:chOff x="5589725" y="3057300"/>
            <a:chExt cx="352900" cy="68250"/>
          </a:xfrm>
        </p:grpSpPr>
        <p:sp>
          <p:nvSpPr>
            <p:cNvPr id="969" name="Google Shape;969;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1" name="Google Shape;981;p17"/>
          <p:cNvGrpSpPr/>
          <p:nvPr/>
        </p:nvGrpSpPr>
        <p:grpSpPr>
          <a:xfrm>
            <a:off x="15" y="-10"/>
            <a:ext cx="621780" cy="621780"/>
            <a:chOff x="5807050" y="884950"/>
            <a:chExt cx="343550" cy="343550"/>
          </a:xfrm>
        </p:grpSpPr>
        <p:sp>
          <p:nvSpPr>
            <p:cNvPr id="982" name="Google Shape;982;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1" name="Google Shape;991;p17"/>
          <p:cNvGrpSpPr/>
          <p:nvPr/>
        </p:nvGrpSpPr>
        <p:grpSpPr>
          <a:xfrm rot="-5400000">
            <a:off x="-171841" y="5498978"/>
            <a:ext cx="1228468" cy="237573"/>
            <a:chOff x="5589725" y="3057300"/>
            <a:chExt cx="352900" cy="68250"/>
          </a:xfrm>
        </p:grpSpPr>
        <p:sp>
          <p:nvSpPr>
            <p:cNvPr id="992" name="Google Shape;992;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05740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04"/>
        <p:cNvGrpSpPr/>
        <p:nvPr/>
      </p:nvGrpSpPr>
      <p:grpSpPr>
        <a:xfrm>
          <a:off x="0" y="0"/>
          <a:ext cx="0" cy="0"/>
          <a:chOff x="0" y="0"/>
          <a:chExt cx="0" cy="0"/>
        </a:xfrm>
      </p:grpSpPr>
      <p:sp>
        <p:nvSpPr>
          <p:cNvPr id="1005" name="Google Shape;1005;p18"/>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06" name="Google Shape;1006;p18"/>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07" name="Google Shape;1007;p18"/>
          <p:cNvGrpSpPr/>
          <p:nvPr/>
        </p:nvGrpSpPr>
        <p:grpSpPr>
          <a:xfrm>
            <a:off x="118959" y="189160"/>
            <a:ext cx="1228468" cy="237573"/>
            <a:chOff x="5589725" y="3057300"/>
            <a:chExt cx="352900" cy="68250"/>
          </a:xfrm>
        </p:grpSpPr>
        <p:sp>
          <p:nvSpPr>
            <p:cNvPr id="1008" name="Google Shape;1008;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0" name="Google Shape;1020;p18"/>
          <p:cNvGrpSpPr/>
          <p:nvPr/>
        </p:nvGrpSpPr>
        <p:grpSpPr>
          <a:xfrm>
            <a:off x="10795993" y="189160"/>
            <a:ext cx="1228468" cy="237573"/>
            <a:chOff x="5589725" y="3057300"/>
            <a:chExt cx="352900" cy="68250"/>
          </a:xfrm>
        </p:grpSpPr>
        <p:sp>
          <p:nvSpPr>
            <p:cNvPr id="1021" name="Google Shape;1021;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3" name="Google Shape;1033;p18"/>
          <p:cNvGrpSpPr/>
          <p:nvPr/>
        </p:nvGrpSpPr>
        <p:grpSpPr>
          <a:xfrm rot="-5400000">
            <a:off x="-171841" y="5498978"/>
            <a:ext cx="1228468" cy="237573"/>
            <a:chOff x="5589725" y="3057300"/>
            <a:chExt cx="352900" cy="68250"/>
          </a:xfrm>
        </p:grpSpPr>
        <p:sp>
          <p:nvSpPr>
            <p:cNvPr id="1034" name="Google Shape;1034;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46" name="Google Shape;1046;p18"/>
          <p:cNvGrpSpPr/>
          <p:nvPr/>
        </p:nvGrpSpPr>
        <p:grpSpPr>
          <a:xfrm rot="-5400000">
            <a:off x="11085998" y="5498978"/>
            <a:ext cx="1228468" cy="237573"/>
            <a:chOff x="5589725" y="3057300"/>
            <a:chExt cx="352900" cy="68250"/>
          </a:xfrm>
        </p:grpSpPr>
        <p:sp>
          <p:nvSpPr>
            <p:cNvPr id="1047" name="Google Shape;1047;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4725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8" y="11502"/>
            <a:ext cx="12197247" cy="6558275"/>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265" name="Google Shape;265;p6"/>
          <p:cNvGrpSpPr/>
          <p:nvPr/>
        </p:nvGrpSpPr>
        <p:grpSpPr>
          <a:xfrm>
            <a:off x="11576311" y="-14"/>
            <a:ext cx="615916" cy="615916"/>
            <a:chOff x="5807050" y="884950"/>
            <a:chExt cx="343550" cy="343550"/>
          </a:xfrm>
        </p:grpSpPr>
        <p:sp>
          <p:nvSpPr>
            <p:cNvPr id="266" name="Google Shape;26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5" name="Google Shape;275;p6"/>
          <p:cNvGrpSpPr/>
          <p:nvPr/>
        </p:nvGrpSpPr>
        <p:grpSpPr>
          <a:xfrm>
            <a:off x="11" y="-14"/>
            <a:ext cx="615916" cy="615916"/>
            <a:chOff x="5807050" y="884950"/>
            <a:chExt cx="343550" cy="343550"/>
          </a:xfrm>
        </p:grpSpPr>
        <p:sp>
          <p:nvSpPr>
            <p:cNvPr id="276" name="Google Shape;27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5" name="Google Shape;285;p6"/>
          <p:cNvGrpSpPr/>
          <p:nvPr/>
        </p:nvGrpSpPr>
        <p:grpSpPr>
          <a:xfrm rot="-5400000">
            <a:off x="-404127" y="5407845"/>
            <a:ext cx="1430137" cy="621816"/>
            <a:chOff x="3468800" y="239525"/>
            <a:chExt cx="843175" cy="365975"/>
          </a:xfrm>
        </p:grpSpPr>
        <p:sp>
          <p:nvSpPr>
            <p:cNvPr id="286" name="Google Shape;286;p6"/>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6"/>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6"/>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6"/>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6"/>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6"/>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6"/>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6"/>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6"/>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6"/>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6"/>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6"/>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6"/>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6"/>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6"/>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6"/>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6"/>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6"/>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891451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059"/>
        <p:cNvGrpSpPr/>
        <p:nvPr/>
      </p:nvGrpSpPr>
      <p:grpSpPr>
        <a:xfrm>
          <a:off x="0" y="0"/>
          <a:ext cx="0" cy="0"/>
          <a:chOff x="0" y="0"/>
          <a:chExt cx="0" cy="0"/>
        </a:xfrm>
      </p:grpSpPr>
      <p:sp>
        <p:nvSpPr>
          <p:cNvPr id="1060" name="Google Shape;1060;p19"/>
          <p:cNvSpPr txBox="1">
            <a:spLocks noGrp="1"/>
          </p:cNvSpPr>
          <p:nvPr>
            <p:ph type="title"/>
          </p:nvPr>
        </p:nvSpPr>
        <p:spPr>
          <a:xfrm>
            <a:off x="5419033" y="593367"/>
            <a:ext cx="5812800" cy="76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61" name="Google Shape;1061;p19"/>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62" name="Google Shape;1062;p19"/>
          <p:cNvGrpSpPr/>
          <p:nvPr/>
        </p:nvGrpSpPr>
        <p:grpSpPr>
          <a:xfrm rot="-5400000">
            <a:off x="-404161" y="402412"/>
            <a:ext cx="1430137" cy="621816"/>
            <a:chOff x="3468800" y="239525"/>
            <a:chExt cx="843175" cy="365975"/>
          </a:xfrm>
        </p:grpSpPr>
        <p:sp>
          <p:nvSpPr>
            <p:cNvPr id="1063" name="Google Shape;1063;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1" name="Google Shape;1081;p19"/>
          <p:cNvGrpSpPr/>
          <p:nvPr/>
        </p:nvGrpSpPr>
        <p:grpSpPr>
          <a:xfrm rot="-5400000">
            <a:off x="-171841" y="5498978"/>
            <a:ext cx="1228468" cy="237573"/>
            <a:chOff x="5589725" y="3057300"/>
            <a:chExt cx="352900" cy="68250"/>
          </a:xfrm>
        </p:grpSpPr>
        <p:sp>
          <p:nvSpPr>
            <p:cNvPr id="1082" name="Google Shape;1082;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4" name="Google Shape;1094;p19"/>
          <p:cNvGrpSpPr/>
          <p:nvPr/>
        </p:nvGrpSpPr>
        <p:grpSpPr>
          <a:xfrm rot="-5400000">
            <a:off x="11166040" y="402412"/>
            <a:ext cx="1430137" cy="621816"/>
            <a:chOff x="3468800" y="239525"/>
            <a:chExt cx="843175" cy="365975"/>
          </a:xfrm>
        </p:grpSpPr>
        <p:sp>
          <p:nvSpPr>
            <p:cNvPr id="1095" name="Google Shape;1095;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3" name="Google Shape;1113;p19"/>
          <p:cNvGrpSpPr/>
          <p:nvPr/>
        </p:nvGrpSpPr>
        <p:grpSpPr>
          <a:xfrm rot="-5400000">
            <a:off x="11085998" y="5498978"/>
            <a:ext cx="1228468" cy="237573"/>
            <a:chOff x="5589725" y="3057300"/>
            <a:chExt cx="352900" cy="68250"/>
          </a:xfrm>
        </p:grpSpPr>
        <p:sp>
          <p:nvSpPr>
            <p:cNvPr id="1114" name="Google Shape;1114;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03543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126"/>
        <p:cNvGrpSpPr/>
        <p:nvPr/>
      </p:nvGrpSpPr>
      <p:grpSpPr>
        <a:xfrm>
          <a:off x="0" y="0"/>
          <a:ext cx="0" cy="0"/>
          <a:chOff x="0" y="0"/>
          <a:chExt cx="0" cy="0"/>
        </a:xfrm>
      </p:grpSpPr>
      <p:sp>
        <p:nvSpPr>
          <p:cNvPr id="1127" name="Google Shape;1127;p20"/>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28" name="Google Shape;1128;p20"/>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29" name="Google Shape;1129;p20"/>
          <p:cNvGrpSpPr/>
          <p:nvPr/>
        </p:nvGrpSpPr>
        <p:grpSpPr>
          <a:xfrm>
            <a:off x="-507994" y="5833763"/>
            <a:ext cx="1430137" cy="621816"/>
            <a:chOff x="3468800" y="239525"/>
            <a:chExt cx="843175" cy="365975"/>
          </a:xfrm>
        </p:grpSpPr>
        <p:sp>
          <p:nvSpPr>
            <p:cNvPr id="1130" name="Google Shape;1130;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8" name="Google Shape;1148;p20"/>
          <p:cNvGrpSpPr/>
          <p:nvPr/>
        </p:nvGrpSpPr>
        <p:grpSpPr>
          <a:xfrm>
            <a:off x="10813966" y="220844"/>
            <a:ext cx="1228468" cy="237573"/>
            <a:chOff x="5589725" y="3057300"/>
            <a:chExt cx="352900" cy="68250"/>
          </a:xfrm>
        </p:grpSpPr>
        <p:sp>
          <p:nvSpPr>
            <p:cNvPr id="1149" name="Google Shape;1149;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1" name="Google Shape;1161;p20"/>
          <p:cNvGrpSpPr/>
          <p:nvPr/>
        </p:nvGrpSpPr>
        <p:grpSpPr>
          <a:xfrm>
            <a:off x="11247394" y="5833763"/>
            <a:ext cx="1430137" cy="621816"/>
            <a:chOff x="3468800" y="239525"/>
            <a:chExt cx="843175" cy="365975"/>
          </a:xfrm>
        </p:grpSpPr>
        <p:sp>
          <p:nvSpPr>
            <p:cNvPr id="1162" name="Google Shape;1162;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0" name="Google Shape;1180;p20"/>
          <p:cNvGrpSpPr/>
          <p:nvPr/>
        </p:nvGrpSpPr>
        <p:grpSpPr>
          <a:xfrm>
            <a:off x="149566" y="220844"/>
            <a:ext cx="1228468" cy="237573"/>
            <a:chOff x="5589725" y="3057300"/>
            <a:chExt cx="352900" cy="68250"/>
          </a:xfrm>
        </p:grpSpPr>
        <p:sp>
          <p:nvSpPr>
            <p:cNvPr id="1181" name="Google Shape;1181;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04723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193"/>
        <p:cNvGrpSpPr/>
        <p:nvPr/>
      </p:nvGrpSpPr>
      <p:grpSpPr>
        <a:xfrm>
          <a:off x="0" y="0"/>
          <a:ext cx="0" cy="0"/>
          <a:chOff x="0" y="0"/>
          <a:chExt cx="0" cy="0"/>
        </a:xfrm>
      </p:grpSpPr>
      <p:sp>
        <p:nvSpPr>
          <p:cNvPr id="1194" name="Google Shape;1194;p21"/>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95" name="Google Shape;1195;p21"/>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96" name="Google Shape;1196;p21"/>
          <p:cNvGrpSpPr/>
          <p:nvPr/>
        </p:nvGrpSpPr>
        <p:grpSpPr>
          <a:xfrm rot="5400000">
            <a:off x="-404161" y="404163"/>
            <a:ext cx="1430137" cy="621816"/>
            <a:chOff x="3468800" y="239525"/>
            <a:chExt cx="843175" cy="365975"/>
          </a:xfrm>
        </p:grpSpPr>
        <p:sp>
          <p:nvSpPr>
            <p:cNvPr id="1197" name="Google Shape;1197;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5" name="Google Shape;1215;p21"/>
          <p:cNvGrpSpPr/>
          <p:nvPr/>
        </p:nvGrpSpPr>
        <p:grpSpPr>
          <a:xfrm>
            <a:off x="11573133" y="5994411"/>
            <a:ext cx="1228468" cy="237573"/>
            <a:chOff x="5589725" y="3057300"/>
            <a:chExt cx="352900" cy="68250"/>
          </a:xfrm>
        </p:grpSpPr>
        <p:sp>
          <p:nvSpPr>
            <p:cNvPr id="1216" name="Google Shape;1216;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8" name="Google Shape;1228;p21"/>
          <p:cNvGrpSpPr/>
          <p:nvPr/>
        </p:nvGrpSpPr>
        <p:grpSpPr>
          <a:xfrm>
            <a:off x="-632078" y="5994411"/>
            <a:ext cx="1228468" cy="237573"/>
            <a:chOff x="5589725" y="3057300"/>
            <a:chExt cx="352900" cy="68250"/>
          </a:xfrm>
        </p:grpSpPr>
        <p:sp>
          <p:nvSpPr>
            <p:cNvPr id="1229" name="Google Shape;1229;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41" name="Google Shape;1241;p21"/>
          <p:cNvGrpSpPr/>
          <p:nvPr/>
        </p:nvGrpSpPr>
        <p:grpSpPr>
          <a:xfrm rot="5400000">
            <a:off x="11166040" y="404163"/>
            <a:ext cx="1430137" cy="621816"/>
            <a:chOff x="3468800" y="239525"/>
            <a:chExt cx="843175" cy="365975"/>
          </a:xfrm>
        </p:grpSpPr>
        <p:sp>
          <p:nvSpPr>
            <p:cNvPr id="1242" name="Google Shape;1242;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56963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60"/>
        <p:cNvGrpSpPr/>
        <p:nvPr/>
      </p:nvGrpSpPr>
      <p:grpSpPr>
        <a:xfrm>
          <a:off x="0" y="0"/>
          <a:ext cx="0" cy="0"/>
          <a:chOff x="0" y="0"/>
          <a:chExt cx="0" cy="0"/>
        </a:xfrm>
      </p:grpSpPr>
      <p:sp>
        <p:nvSpPr>
          <p:cNvPr id="1261" name="Google Shape;1261;p22"/>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262" name="Google Shape;1262;p22"/>
          <p:cNvGrpSpPr/>
          <p:nvPr/>
        </p:nvGrpSpPr>
        <p:grpSpPr>
          <a:xfrm>
            <a:off x="-507994" y="5833763"/>
            <a:ext cx="1430137" cy="621816"/>
            <a:chOff x="3468800" y="239525"/>
            <a:chExt cx="843175" cy="365975"/>
          </a:xfrm>
        </p:grpSpPr>
        <p:sp>
          <p:nvSpPr>
            <p:cNvPr id="1263" name="Google Shape;1263;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1" name="Google Shape;1281;p22"/>
          <p:cNvGrpSpPr/>
          <p:nvPr/>
        </p:nvGrpSpPr>
        <p:grpSpPr>
          <a:xfrm>
            <a:off x="10813966" y="220844"/>
            <a:ext cx="1228468" cy="237573"/>
            <a:chOff x="5589725" y="3057300"/>
            <a:chExt cx="352900" cy="68250"/>
          </a:xfrm>
        </p:grpSpPr>
        <p:sp>
          <p:nvSpPr>
            <p:cNvPr id="1282" name="Google Shape;1282;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4" name="Google Shape;1294;p22"/>
          <p:cNvGrpSpPr/>
          <p:nvPr/>
        </p:nvGrpSpPr>
        <p:grpSpPr>
          <a:xfrm>
            <a:off x="11247394" y="5833763"/>
            <a:ext cx="1430137" cy="621816"/>
            <a:chOff x="3468800" y="239525"/>
            <a:chExt cx="843175" cy="365975"/>
          </a:xfrm>
        </p:grpSpPr>
        <p:sp>
          <p:nvSpPr>
            <p:cNvPr id="1295" name="Google Shape;1295;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3" name="Google Shape;1313;p22"/>
          <p:cNvGrpSpPr/>
          <p:nvPr/>
        </p:nvGrpSpPr>
        <p:grpSpPr>
          <a:xfrm>
            <a:off x="149566" y="220844"/>
            <a:ext cx="1228468" cy="237573"/>
            <a:chOff x="5589725" y="3057300"/>
            <a:chExt cx="352900" cy="68250"/>
          </a:xfrm>
        </p:grpSpPr>
        <p:sp>
          <p:nvSpPr>
            <p:cNvPr id="1314" name="Google Shape;1314;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6" name="Google Shape;1326;p22"/>
          <p:cNvSpPr txBox="1">
            <a:spLocks noGrp="1"/>
          </p:cNvSpPr>
          <p:nvPr>
            <p:ph type="title"/>
          </p:nvPr>
        </p:nvSpPr>
        <p:spPr>
          <a:xfrm>
            <a:off x="3130584" y="854567"/>
            <a:ext cx="5930800" cy="141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8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27" name="Google Shape;1327;p22"/>
          <p:cNvSpPr txBox="1">
            <a:spLocks noGrp="1"/>
          </p:cNvSpPr>
          <p:nvPr>
            <p:ph type="subTitle" idx="1"/>
          </p:nvPr>
        </p:nvSpPr>
        <p:spPr>
          <a:xfrm>
            <a:off x="3130533" y="1934773"/>
            <a:ext cx="5930800" cy="14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328" name="Google Shape;1328;p22"/>
          <p:cNvSpPr txBox="1"/>
          <p:nvPr/>
        </p:nvSpPr>
        <p:spPr>
          <a:xfrm>
            <a:off x="2652000" y="4574473"/>
            <a:ext cx="6888000" cy="731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b="1">
                <a:solidFill>
                  <a:schemeClr val="lt1"/>
                </a:solidFill>
                <a:latin typeface="Inter"/>
                <a:ea typeface="Inter"/>
                <a:cs typeface="Inter"/>
                <a:sym typeface="Inter"/>
              </a:rPr>
              <a:t>CREDITS:</a:t>
            </a:r>
            <a:r>
              <a:rPr lang="en" sz="1600">
                <a:solidFill>
                  <a:schemeClr val="lt1"/>
                </a:solidFill>
                <a:latin typeface="Inter"/>
                <a:ea typeface="Inter"/>
                <a:cs typeface="Inter"/>
                <a:sym typeface="Inter"/>
              </a:rPr>
              <a:t> This presentation template was created by </a:t>
            </a:r>
            <a:r>
              <a:rPr lang="en" sz="1600" b="1" u="sng">
                <a:solidFill>
                  <a:schemeClr val="lt1"/>
                </a:solidFill>
                <a:latin typeface="Inter"/>
                <a:ea typeface="Inter"/>
                <a:cs typeface="Inter"/>
                <a:sym typeface="Inter"/>
                <a:hlinkClick r:id="rId2">
                  <a:extLst>
                    <a:ext uri="{A12FA001-AC4F-418D-AE19-62706E023703}">
                      <ahyp:hlinkClr xmlns:ahyp="http://schemas.microsoft.com/office/drawing/2018/hyperlinkcolor" val="tx"/>
                    </a:ext>
                  </a:extLst>
                </a:hlinkClick>
              </a:rPr>
              <a:t>Slidesgo</a:t>
            </a:r>
            <a:r>
              <a:rPr lang="en" sz="1600">
                <a:solidFill>
                  <a:schemeClr val="lt1"/>
                </a:solidFill>
                <a:latin typeface="Inter"/>
                <a:ea typeface="Inter"/>
                <a:cs typeface="Inter"/>
                <a:sym typeface="Inter"/>
              </a:rPr>
              <a:t>, and includes icons by </a:t>
            </a:r>
            <a:r>
              <a:rPr lang="en" sz="1600" b="1"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Flaticon</a:t>
            </a:r>
            <a:r>
              <a:rPr lang="en" sz="1600">
                <a:solidFill>
                  <a:schemeClr val="lt1"/>
                </a:solidFill>
                <a:latin typeface="Inter"/>
                <a:ea typeface="Inter"/>
                <a:cs typeface="Inter"/>
                <a:sym typeface="Inter"/>
              </a:rPr>
              <a:t>, and infographics &amp; images by </a:t>
            </a:r>
            <a:r>
              <a:rPr lang="en" sz="1600" b="1"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Freepik</a:t>
            </a:r>
            <a:r>
              <a:rPr lang="en" sz="1600" u="sng">
                <a:solidFill>
                  <a:schemeClr val="lt1"/>
                </a:solidFill>
                <a:latin typeface="Inter"/>
                <a:ea typeface="Inter"/>
                <a:cs typeface="Inter"/>
                <a:sym typeface="Inter"/>
              </a:rPr>
              <a:t> </a:t>
            </a:r>
            <a:endParaRPr sz="1600" b="1" u="sng">
              <a:solidFill>
                <a:schemeClr val="lt1"/>
              </a:solidFill>
              <a:latin typeface="Inter"/>
              <a:ea typeface="Inter"/>
              <a:cs typeface="Inter"/>
              <a:sym typeface="Inter"/>
            </a:endParaRPr>
          </a:p>
        </p:txBody>
      </p:sp>
    </p:spTree>
    <p:extLst>
      <p:ext uri="{BB962C8B-B14F-4D97-AF65-F5344CB8AC3E}">
        <p14:creationId xmlns:p14="http://schemas.microsoft.com/office/powerpoint/2010/main" val="15342898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29"/>
        <p:cNvGrpSpPr/>
        <p:nvPr/>
      </p:nvGrpSpPr>
      <p:grpSpPr>
        <a:xfrm>
          <a:off x="0" y="0"/>
          <a:ext cx="0" cy="0"/>
          <a:chOff x="0" y="0"/>
          <a:chExt cx="0" cy="0"/>
        </a:xfrm>
      </p:grpSpPr>
      <p:grpSp>
        <p:nvGrpSpPr>
          <p:cNvPr id="1330" name="Google Shape;1330;p23"/>
          <p:cNvGrpSpPr/>
          <p:nvPr/>
        </p:nvGrpSpPr>
        <p:grpSpPr>
          <a:xfrm rot="-5400000">
            <a:off x="-526362" y="526360"/>
            <a:ext cx="1860044" cy="807341"/>
            <a:chOff x="3468800" y="239525"/>
            <a:chExt cx="843175" cy="365975"/>
          </a:xfrm>
        </p:grpSpPr>
        <p:sp>
          <p:nvSpPr>
            <p:cNvPr id="1331" name="Google Shape;1331;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9" name="Google Shape;1349;p23"/>
          <p:cNvGrpSpPr/>
          <p:nvPr/>
        </p:nvGrpSpPr>
        <p:grpSpPr>
          <a:xfrm rot="-5400000">
            <a:off x="10858438" y="526360"/>
            <a:ext cx="1860044" cy="807341"/>
            <a:chOff x="3468800" y="239525"/>
            <a:chExt cx="843175" cy="365975"/>
          </a:xfrm>
        </p:grpSpPr>
        <p:sp>
          <p:nvSpPr>
            <p:cNvPr id="1350" name="Google Shape;1350;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8" name="Google Shape;1368;p23"/>
          <p:cNvGrpSpPr/>
          <p:nvPr/>
        </p:nvGrpSpPr>
        <p:grpSpPr>
          <a:xfrm>
            <a:off x="5384554" y="215255"/>
            <a:ext cx="1422893" cy="275165"/>
            <a:chOff x="5589725" y="3057300"/>
            <a:chExt cx="352900" cy="68250"/>
          </a:xfrm>
        </p:grpSpPr>
        <p:sp>
          <p:nvSpPr>
            <p:cNvPr id="1369" name="Google Shape;1369;p2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2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81" name="Google Shape;1381;p2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57099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382"/>
        <p:cNvGrpSpPr/>
        <p:nvPr/>
      </p:nvGrpSpPr>
      <p:grpSpPr>
        <a:xfrm>
          <a:off x="0" y="0"/>
          <a:ext cx="0" cy="0"/>
          <a:chOff x="0" y="0"/>
          <a:chExt cx="0" cy="0"/>
        </a:xfrm>
      </p:grpSpPr>
      <p:sp>
        <p:nvSpPr>
          <p:cNvPr id="1383" name="Google Shape;1383;p2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384" name="Google Shape;1384;p24"/>
          <p:cNvGrpSpPr/>
          <p:nvPr/>
        </p:nvGrpSpPr>
        <p:grpSpPr>
          <a:xfrm>
            <a:off x="-507994" y="5833763"/>
            <a:ext cx="1430137" cy="621816"/>
            <a:chOff x="3468800" y="239525"/>
            <a:chExt cx="843175" cy="365975"/>
          </a:xfrm>
        </p:grpSpPr>
        <p:sp>
          <p:nvSpPr>
            <p:cNvPr id="1385" name="Google Shape;1385;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3" name="Google Shape;1403;p24"/>
          <p:cNvGrpSpPr/>
          <p:nvPr/>
        </p:nvGrpSpPr>
        <p:grpSpPr>
          <a:xfrm>
            <a:off x="10813966" y="220844"/>
            <a:ext cx="1228468" cy="237573"/>
            <a:chOff x="5589725" y="3057300"/>
            <a:chExt cx="352900" cy="68250"/>
          </a:xfrm>
        </p:grpSpPr>
        <p:sp>
          <p:nvSpPr>
            <p:cNvPr id="1404" name="Google Shape;1404;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6" name="Google Shape;1416;p24"/>
          <p:cNvGrpSpPr/>
          <p:nvPr/>
        </p:nvGrpSpPr>
        <p:grpSpPr>
          <a:xfrm>
            <a:off x="11247394" y="5833763"/>
            <a:ext cx="1430137" cy="621816"/>
            <a:chOff x="3468800" y="239525"/>
            <a:chExt cx="843175" cy="365975"/>
          </a:xfrm>
        </p:grpSpPr>
        <p:sp>
          <p:nvSpPr>
            <p:cNvPr id="1417" name="Google Shape;1417;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35" name="Google Shape;1435;p24"/>
          <p:cNvGrpSpPr/>
          <p:nvPr/>
        </p:nvGrpSpPr>
        <p:grpSpPr>
          <a:xfrm>
            <a:off x="149566" y="220844"/>
            <a:ext cx="1228468" cy="237573"/>
            <a:chOff x="5589725" y="3057300"/>
            <a:chExt cx="352900" cy="68250"/>
          </a:xfrm>
        </p:grpSpPr>
        <p:sp>
          <p:nvSpPr>
            <p:cNvPr id="1436" name="Google Shape;1436;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90240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00206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0070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911900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89827" y="244363"/>
            <a:ext cx="9363973" cy="622192"/>
          </a:xfrm>
        </p:spPr>
        <p:txBody>
          <a:bodyPr/>
          <a:lstStyle/>
          <a:p>
            <a:r>
              <a:rPr lang="en-US" dirty="0"/>
              <a:t>Click to edit Master title style</a:t>
            </a:r>
          </a:p>
        </p:txBody>
      </p:sp>
      <p:sp>
        <p:nvSpPr>
          <p:cNvPr id="3" name="Content Placeholder 2"/>
          <p:cNvSpPr>
            <a:spLocks noGrp="1"/>
          </p:cNvSpPr>
          <p:nvPr>
            <p:ph idx="1"/>
          </p:nvPr>
        </p:nvSpPr>
        <p:spPr>
          <a:xfrm>
            <a:off x="838200" y="1125289"/>
            <a:ext cx="10515600" cy="50516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b="0"/>
            </a:lvl1pPr>
          </a:lstStyle>
          <a:p>
            <a:fld id="{C9D47269-905D-403F-9540-F9B88056CF31}" type="datetime1">
              <a:rPr lang="en-US" smtClean="0"/>
              <a:pPr/>
              <a:t>7/23/2026</a:t>
            </a:fld>
            <a:endParaRPr lang="en-US"/>
          </a:p>
        </p:txBody>
      </p:sp>
      <p:sp>
        <p:nvSpPr>
          <p:cNvPr id="6" name="Slide Number Placeholder 5"/>
          <p:cNvSpPr>
            <a:spLocks noGrp="1"/>
          </p:cNvSpPr>
          <p:nvPr>
            <p:ph type="sldNum" sz="quarter" idx="12"/>
          </p:nvPr>
        </p:nvSpPr>
        <p:spPr/>
        <p:txBody>
          <a:bodyPr/>
          <a:lstStyle/>
          <a:p>
            <a:fld id="{3B1BF6D4-5649-4EA8-B2CB-E02BF91A4330}" type="slidenum">
              <a:rPr lang="en-US" smtClean="0"/>
              <a:pPr/>
              <a:t>‹#›</a:t>
            </a:fld>
            <a:endParaRPr lang="en-US"/>
          </a:p>
        </p:txBody>
      </p:sp>
      <p:pic>
        <p:nvPicPr>
          <p:cNvPr id="7" name="Picture 6" descr="SEWP V Logo ima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5294" y="106394"/>
            <a:ext cx="1344533" cy="880925"/>
          </a:xfrm>
          <a:prstGeom prst="rect">
            <a:avLst/>
          </a:prstGeom>
        </p:spPr>
      </p:pic>
    </p:spTree>
    <p:extLst>
      <p:ext uri="{BB962C8B-B14F-4D97-AF65-F5344CB8AC3E}">
        <p14:creationId xmlns:p14="http://schemas.microsoft.com/office/powerpoint/2010/main" val="3679088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F6E14-68A4-9391-DBC1-5B127B2AFD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A32C3F-CD78-F1DD-4C78-FF2CAC2653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3F3849-2CF6-60BC-5D07-8D60449D0A1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6F11B4D-0A3A-8D15-9F94-BA0267F078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4EA8A5-DE52-605F-74B8-C7469D6A34E0}"/>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16873010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886B7-BE04-370E-217D-121279A083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020682-AEF9-0B2F-D189-A9E7413DCE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85CF33-0033-282F-A96F-68BB636F6F8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9EE5634-F633-49EE-04D3-FE219DFB4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D618C4-8883-796F-898C-F823CE9F8E53}"/>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704404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138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41604-E6E1-35C0-DFB1-C7817C39C1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79116A-F0E1-80D8-6AAD-9B5043DC57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54DFCB-DFE3-EA7D-EA69-0E609A5FA94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1DB64F7-5A41-7993-976F-462089F12E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4E484-0D85-E3D4-5494-BFF09ED55CFB}"/>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8468686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F631-C31B-8ABA-0A88-84822F89AB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51B799-4D39-812A-FA1F-176703579D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91B137-C443-45D0-1439-AE429E48D3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C80D27-110C-CFF3-415A-994BC48167A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B213642-EC1B-1928-7B6E-CFCF24911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3CBAC-3B73-5785-5802-783B710C6E71}"/>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1341934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06981-FBE0-E76D-21C1-27DC747531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E4F725-C5C7-02DD-0FFD-D58A2888E1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8C9CA8-67AB-C90C-2076-F6A41A2278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210CC8-95E1-858A-9B96-30C42043D9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E4C1C4-CE4B-1223-A352-29E4D33A33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9881AD-8516-1C3F-F5CD-4E503811691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87ECB8D-9EF9-1DE0-F7E8-B572C19DE5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E0F457-BEDE-F996-1DDA-EE340224F58E}"/>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42775520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3555-0B6B-4E9B-E814-E9D4EADBDA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A4AE61-8806-46EE-1B00-8D4392FA0B0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316E180-E62C-8C93-194E-18AF2693C5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238E25-853C-F927-6DF0-BD6AF070EA1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1425362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2DDEF8-E526-7A54-0DDA-E3457F04678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1EB1A4B-A777-E681-8B8E-1DE8B2112E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B97602-A85E-EE5D-8BF5-EEF5C9AD976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6274036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A2024-9339-B416-A91A-5EF95AF68A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964EA9-408F-A815-FD75-66B67CF096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E35EE0-E134-274C-155B-313575BE0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641B9B-5DE9-2308-E2D5-9F6B1484910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BF5D811-C4C6-0B29-C212-03AFB8A00A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AAED8F-EBCE-2287-BD76-2D1A19FE02BF}"/>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6801024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3CEE1-D07A-C249-CEBC-97F243870A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9CDFBF-EE84-1557-223A-E752EAB34B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C1F927-A6B9-1BE9-6E93-B23BFEEC95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D05DFE-F035-C8A1-67CE-CAF13C9CDC2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6229142-4575-B972-780D-0FEBDCD73E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C1E90-3B9F-6C08-8A08-274197B67A4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4860179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4D265-4F1C-A9B7-B55F-0A0972D176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411B56-05BE-D0D1-56E2-C7D2CB167B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8F6E66-D3AE-88F2-D17E-FF4E8BF94A6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1F2A612-336F-9F09-68E8-FE9B0ABA57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FFC6B5-0C8E-BACC-C82B-000CF97B4A5E}"/>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7172831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A12CE6-B31A-4746-E4E4-F5D91FFE98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157222-E41C-0257-A1A2-2EF7179A5A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3F216-A727-08BE-6B7F-5D6FC1AD2B0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C6FB58F-5037-32FF-DC67-D69C79A2A0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FB5D66-8FA8-819C-CD2C-3EB5D526F718}"/>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17623339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60940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8479625" y="-56069"/>
            <a:ext cx="6128378" cy="6884192"/>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D2B09E87-A64F-6412-C71A-1C161E846EC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831A4A4F-E125-387B-DE9C-0882BD2754DB}"/>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spTree>
    <p:extLst>
      <p:ext uri="{BB962C8B-B14F-4D97-AF65-F5344CB8AC3E}">
        <p14:creationId xmlns:p14="http://schemas.microsoft.com/office/powerpoint/2010/main" val="30243513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24" name="Picture 23">
            <a:extLst>
              <a:ext uri="{FF2B5EF4-FFF2-40B4-BE49-F238E27FC236}">
                <a16:creationId xmlns:a16="http://schemas.microsoft.com/office/drawing/2014/main" id="{D0BE8E88-8193-11D6-0D9C-5A04BF3B30DA}"/>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rcRect l="3042" r="3042"/>
          <a:stretch/>
        </p:blipFill>
        <p:spPr>
          <a:xfrm>
            <a:off x="-1" y="204438"/>
            <a:ext cx="12192000" cy="5344944"/>
          </a:xfrm>
          <a:prstGeom prst="rect">
            <a:avLst/>
          </a:prstGeom>
        </p:spPr>
      </p:pic>
      <p:sp>
        <p:nvSpPr>
          <p:cNvPr id="48" name="Google Shape;48;p2"/>
          <p:cNvSpPr/>
          <p:nvPr/>
        </p:nvSpPr>
        <p:spPr>
          <a:xfrm>
            <a:off x="603565" y="-184837"/>
            <a:ext cx="11588435" cy="1280960"/>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84836"/>
            <a:ext cx="3897296" cy="201944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86512" y="6294787"/>
            <a:ext cx="12278511" cy="636445"/>
          </a:xfrm>
          <a:custGeom>
            <a:avLst/>
            <a:gdLst/>
            <a:ahLst/>
            <a:cxnLst/>
            <a:rect l="l" t="t" r="r" b="b"/>
            <a:pathLst>
              <a:path w="287196" h="23822" extrusionOk="0">
                <a:moveTo>
                  <a:pt x="1" y="0"/>
                </a:moveTo>
                <a:lnTo>
                  <a:pt x="1" y="23822"/>
                </a:lnTo>
                <a:lnTo>
                  <a:pt x="287196" y="23822"/>
                </a:lnTo>
                <a:lnTo>
                  <a:pt x="287196" y="0"/>
                </a:lnTo>
                <a:close/>
              </a:path>
            </a:pathLst>
          </a:custGeom>
          <a:solidFill>
            <a:srgbClr val="F7D44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81" y="3983526"/>
            <a:ext cx="4575017" cy="2947705"/>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Rectangle 11">
            <a:extLst>
              <a:ext uri="{FF2B5EF4-FFF2-40B4-BE49-F238E27FC236}">
                <a16:creationId xmlns:a16="http://schemas.microsoft.com/office/drawing/2014/main" id="{4919CBFB-8615-8590-72F8-2F2D39ED8C1F}"/>
              </a:ext>
            </a:extLst>
          </p:cNvPr>
          <p:cNvSpPr/>
          <p:nvPr userDrawn="1"/>
        </p:nvSpPr>
        <p:spPr>
          <a:xfrm>
            <a:off x="-86513" y="5023389"/>
            <a:ext cx="12278511" cy="1271396"/>
          </a:xfrm>
          <a:prstGeom prst="rect">
            <a:avLst/>
          </a:prstGeom>
          <a:solidFill>
            <a:srgbClr val="3125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7719827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0"/>
        <p:cNvGrpSpPr/>
        <p:nvPr/>
      </p:nvGrpSpPr>
      <p:grpSpPr>
        <a:xfrm>
          <a:off x="0" y="0"/>
          <a:ext cx="0" cy="0"/>
          <a:chOff x="0" y="0"/>
          <a:chExt cx="0" cy="0"/>
        </a:xfrm>
      </p:grpSpPr>
      <p:sp>
        <p:nvSpPr>
          <p:cNvPr id="81" name="Google Shape;81;p3"/>
          <p:cNvSpPr txBox="1">
            <a:spLocks noGrp="1"/>
          </p:cNvSpPr>
          <p:nvPr>
            <p:ph type="title"/>
          </p:nvPr>
        </p:nvSpPr>
        <p:spPr>
          <a:xfrm>
            <a:off x="1738400" y="2467905"/>
            <a:ext cx="8715200" cy="170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2" name="Google Shape;82;p3"/>
          <p:cNvSpPr txBox="1">
            <a:spLocks noGrp="1"/>
          </p:cNvSpPr>
          <p:nvPr>
            <p:ph type="title" idx="2" hasCustomPrompt="1"/>
          </p:nvPr>
        </p:nvSpPr>
        <p:spPr>
          <a:xfrm>
            <a:off x="5486400" y="959661"/>
            <a:ext cx="1219200" cy="1219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3" name="Google Shape;83;p3"/>
          <p:cNvSpPr txBox="1">
            <a:spLocks noGrp="1"/>
          </p:cNvSpPr>
          <p:nvPr>
            <p:ph type="subTitle" idx="1"/>
          </p:nvPr>
        </p:nvSpPr>
        <p:spPr>
          <a:xfrm>
            <a:off x="3113400" y="4321533"/>
            <a:ext cx="5965200" cy="560800"/>
          </a:xfrm>
          <a:prstGeom prst="rect">
            <a:avLst/>
          </a:prstGeom>
          <a:solidFill>
            <a:schemeClr val="dk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3"/>
          <p:cNvSpPr/>
          <p:nvPr/>
        </p:nvSpPr>
        <p:spPr>
          <a:xfrm flipH="1">
            <a:off x="15"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5" name="Google Shape;85;p3"/>
          <p:cNvGrpSpPr/>
          <p:nvPr/>
        </p:nvGrpSpPr>
        <p:grpSpPr>
          <a:xfrm flipH="1">
            <a:off x="11478463" y="35"/>
            <a:ext cx="713347" cy="713347"/>
            <a:chOff x="5807050" y="884950"/>
            <a:chExt cx="343550" cy="343550"/>
          </a:xfrm>
        </p:grpSpPr>
        <p:sp>
          <p:nvSpPr>
            <p:cNvPr id="86" name="Google Shape;86;p3"/>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 name="Google Shape;95;p3"/>
          <p:cNvGrpSpPr/>
          <p:nvPr/>
        </p:nvGrpSpPr>
        <p:grpSpPr>
          <a:xfrm flipH="1">
            <a:off x="1" y="-7"/>
            <a:ext cx="1860044" cy="807341"/>
            <a:chOff x="3468800" y="239525"/>
            <a:chExt cx="843175" cy="365975"/>
          </a:xfrm>
        </p:grpSpPr>
        <p:sp>
          <p:nvSpPr>
            <p:cNvPr id="96" name="Google Shape;96;p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 name="Google Shape;114;p3"/>
          <p:cNvGrpSpPr/>
          <p:nvPr/>
        </p:nvGrpSpPr>
        <p:grpSpPr>
          <a:xfrm rot="5400000" flipH="1">
            <a:off x="11014386" y="4758655"/>
            <a:ext cx="1422893" cy="275165"/>
            <a:chOff x="5589725" y="3057300"/>
            <a:chExt cx="352900" cy="68250"/>
          </a:xfrm>
        </p:grpSpPr>
        <p:sp>
          <p:nvSpPr>
            <p:cNvPr id="115" name="Google Shape;115;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 name="Google Shape;127;p3"/>
          <p:cNvGrpSpPr/>
          <p:nvPr/>
        </p:nvGrpSpPr>
        <p:grpSpPr>
          <a:xfrm rot="5400000" flipH="1">
            <a:off x="-232448" y="1608055"/>
            <a:ext cx="1422893" cy="275165"/>
            <a:chOff x="5589725" y="3057300"/>
            <a:chExt cx="352900" cy="68250"/>
          </a:xfrm>
        </p:grpSpPr>
        <p:sp>
          <p:nvSpPr>
            <p:cNvPr id="128" name="Google Shape;128;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 name="Google Shape;140;p3"/>
          <p:cNvGrpSpPr/>
          <p:nvPr/>
        </p:nvGrpSpPr>
        <p:grpSpPr>
          <a:xfrm rot="-5400000" flipH="1">
            <a:off x="5985383" y="5889330"/>
            <a:ext cx="221267" cy="1144021"/>
            <a:chOff x="1349300" y="3328375"/>
            <a:chExt cx="68250" cy="352875"/>
          </a:xfrm>
        </p:grpSpPr>
        <p:sp>
          <p:nvSpPr>
            <p:cNvPr id="141" name="Google Shape;141;p3"/>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3"/>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3"/>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07704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3"/>
        <p:cNvGrpSpPr/>
        <p:nvPr/>
      </p:nvGrpSpPr>
      <p:grpSpPr>
        <a:xfrm>
          <a:off x="0" y="0"/>
          <a:ext cx="0" cy="0"/>
          <a:chOff x="0" y="0"/>
          <a:chExt cx="0" cy="0"/>
        </a:xfrm>
      </p:grpSpPr>
      <p:sp>
        <p:nvSpPr>
          <p:cNvPr id="154" name="Google Shape;154;p4"/>
          <p:cNvSpPr txBox="1">
            <a:spLocks noGrp="1"/>
          </p:cNvSpPr>
          <p:nvPr>
            <p:ph type="title"/>
          </p:nvPr>
        </p:nvSpPr>
        <p:spPr>
          <a:xfrm>
            <a:off x="953467" y="597408"/>
            <a:ext cx="5395600" cy="768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5" name="Google Shape;155;p4"/>
          <p:cNvSpPr txBox="1">
            <a:spLocks noGrp="1"/>
          </p:cNvSpPr>
          <p:nvPr>
            <p:ph type="body" idx="1"/>
          </p:nvPr>
        </p:nvSpPr>
        <p:spPr>
          <a:xfrm>
            <a:off x="953467" y="1834200"/>
            <a:ext cx="5395600" cy="3729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1333"/>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6" name="Google Shape;156;p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57" name="Google Shape;157;p4"/>
          <p:cNvGrpSpPr/>
          <p:nvPr/>
        </p:nvGrpSpPr>
        <p:grpSpPr>
          <a:xfrm rot="-5400000">
            <a:off x="-97136" y="553646"/>
            <a:ext cx="1181415" cy="231649"/>
            <a:chOff x="5589725" y="3057300"/>
            <a:chExt cx="352900" cy="68250"/>
          </a:xfrm>
        </p:grpSpPr>
        <p:sp>
          <p:nvSpPr>
            <p:cNvPr id="158" name="Google Shape;158;p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0" name="Google Shape;170;p4"/>
          <p:cNvGrpSpPr/>
          <p:nvPr/>
        </p:nvGrpSpPr>
        <p:grpSpPr>
          <a:xfrm>
            <a:off x="-285" y="5816557"/>
            <a:ext cx="621780" cy="621780"/>
            <a:chOff x="5807050" y="884950"/>
            <a:chExt cx="343550" cy="343550"/>
          </a:xfrm>
        </p:grpSpPr>
        <p:sp>
          <p:nvSpPr>
            <p:cNvPr id="171" name="Google Shape;17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 name="Google Shape;180;p4"/>
          <p:cNvGrpSpPr/>
          <p:nvPr/>
        </p:nvGrpSpPr>
        <p:grpSpPr>
          <a:xfrm>
            <a:off x="11579949" y="-43"/>
            <a:ext cx="621780" cy="621780"/>
            <a:chOff x="5807050" y="884950"/>
            <a:chExt cx="343550" cy="343550"/>
          </a:xfrm>
        </p:grpSpPr>
        <p:sp>
          <p:nvSpPr>
            <p:cNvPr id="181" name="Google Shape;18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161575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0"/>
        <p:cNvGrpSpPr/>
        <p:nvPr/>
      </p:nvGrpSpPr>
      <p:grpSpPr>
        <a:xfrm>
          <a:off x="0" y="0"/>
          <a:ext cx="0" cy="0"/>
          <a:chOff x="0" y="0"/>
          <a:chExt cx="0" cy="0"/>
        </a:xfrm>
      </p:grpSpPr>
      <p:sp>
        <p:nvSpPr>
          <p:cNvPr id="191" name="Google Shape;191;p5"/>
          <p:cNvSpPr txBox="1">
            <a:spLocks noGrp="1"/>
          </p:cNvSpPr>
          <p:nvPr>
            <p:ph type="subTitle" idx="1"/>
          </p:nvPr>
        </p:nvSpPr>
        <p:spPr>
          <a:xfrm>
            <a:off x="1905200" y="2587733"/>
            <a:ext cx="3136000" cy="475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2" name="Google Shape;192;p5"/>
          <p:cNvSpPr txBox="1">
            <a:spLocks noGrp="1"/>
          </p:cNvSpPr>
          <p:nvPr>
            <p:ph type="subTitle" idx="2"/>
          </p:nvPr>
        </p:nvSpPr>
        <p:spPr>
          <a:xfrm>
            <a:off x="1905200" y="4152567"/>
            <a:ext cx="3136000" cy="47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3" name="Google Shape;193;p5"/>
          <p:cNvSpPr txBox="1">
            <a:spLocks noGrp="1"/>
          </p:cNvSpPr>
          <p:nvPr>
            <p:ph type="subTitle" idx="3"/>
          </p:nvPr>
        </p:nvSpPr>
        <p:spPr>
          <a:xfrm>
            <a:off x="1905200" y="3063333"/>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5"/>
          <p:cNvSpPr txBox="1">
            <a:spLocks noGrp="1"/>
          </p:cNvSpPr>
          <p:nvPr>
            <p:ph type="subTitle" idx="4"/>
          </p:nvPr>
        </p:nvSpPr>
        <p:spPr>
          <a:xfrm>
            <a:off x="1905200" y="4628167"/>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5" name="Google Shape;195;p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6" name="Google Shape;196;p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97" name="Google Shape;197;p5"/>
          <p:cNvGrpSpPr/>
          <p:nvPr/>
        </p:nvGrpSpPr>
        <p:grpSpPr>
          <a:xfrm>
            <a:off x="11576311" y="-14"/>
            <a:ext cx="615916" cy="615916"/>
            <a:chOff x="5807050" y="884950"/>
            <a:chExt cx="343550" cy="343550"/>
          </a:xfrm>
        </p:grpSpPr>
        <p:sp>
          <p:nvSpPr>
            <p:cNvPr id="198" name="Google Shape;19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 name="Google Shape;207;p5"/>
          <p:cNvGrpSpPr/>
          <p:nvPr/>
        </p:nvGrpSpPr>
        <p:grpSpPr>
          <a:xfrm>
            <a:off x="11" y="-14"/>
            <a:ext cx="615916" cy="615916"/>
            <a:chOff x="5807050" y="884950"/>
            <a:chExt cx="343550" cy="343550"/>
          </a:xfrm>
        </p:grpSpPr>
        <p:sp>
          <p:nvSpPr>
            <p:cNvPr id="208" name="Google Shape;20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7" name="Google Shape;217;p5"/>
          <p:cNvGrpSpPr/>
          <p:nvPr/>
        </p:nvGrpSpPr>
        <p:grpSpPr>
          <a:xfrm rot="-5400000">
            <a:off x="-404127" y="5407845"/>
            <a:ext cx="1430137" cy="621816"/>
            <a:chOff x="3468800" y="239525"/>
            <a:chExt cx="843175" cy="365975"/>
          </a:xfrm>
        </p:grpSpPr>
        <p:sp>
          <p:nvSpPr>
            <p:cNvPr id="218" name="Google Shape;218;p5"/>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5"/>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5"/>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5"/>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5"/>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5"/>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5"/>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5"/>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5"/>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5"/>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5"/>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5"/>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5"/>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5"/>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5"/>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5"/>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5"/>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5"/>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6" name="Google Shape;236;p5"/>
          <p:cNvGrpSpPr/>
          <p:nvPr/>
        </p:nvGrpSpPr>
        <p:grpSpPr>
          <a:xfrm rot="-5400000">
            <a:off x="-235449" y="1415529"/>
            <a:ext cx="1181415" cy="231649"/>
            <a:chOff x="5589725" y="3057300"/>
            <a:chExt cx="352900" cy="68250"/>
          </a:xfrm>
        </p:grpSpPr>
        <p:sp>
          <p:nvSpPr>
            <p:cNvPr id="237" name="Google Shape;237;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5"/>
          <p:cNvGrpSpPr/>
          <p:nvPr/>
        </p:nvGrpSpPr>
        <p:grpSpPr>
          <a:xfrm rot="-5400000">
            <a:off x="11100826" y="5535644"/>
            <a:ext cx="1228468" cy="237573"/>
            <a:chOff x="5589725" y="3057300"/>
            <a:chExt cx="352900" cy="68250"/>
          </a:xfrm>
        </p:grpSpPr>
        <p:sp>
          <p:nvSpPr>
            <p:cNvPr id="250" name="Google Shape;250;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31706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0"/>
        <p:cNvGrpSpPr/>
        <p:nvPr/>
      </p:nvGrpSpPr>
      <p:grpSpPr>
        <a:xfrm>
          <a:off x="0" y="0"/>
          <a:ext cx="0" cy="0"/>
          <a:chOff x="0" y="0"/>
          <a:chExt cx="0" cy="0"/>
        </a:xfrm>
      </p:grpSpPr>
      <p:sp>
        <p:nvSpPr>
          <p:cNvPr id="331" name="Google Shape;331;p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2" name="Google Shape;332;p7"/>
          <p:cNvSpPr txBox="1">
            <a:spLocks noGrp="1"/>
          </p:cNvSpPr>
          <p:nvPr>
            <p:ph type="body" idx="1"/>
          </p:nvPr>
        </p:nvSpPr>
        <p:spPr>
          <a:xfrm>
            <a:off x="960000" y="1536633"/>
            <a:ext cx="4429600" cy="45552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endParaRPr/>
          </a:p>
        </p:txBody>
      </p:sp>
      <p:sp>
        <p:nvSpPr>
          <p:cNvPr id="333" name="Google Shape;333;p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334" name="Google Shape;334;p7"/>
          <p:cNvGrpSpPr/>
          <p:nvPr/>
        </p:nvGrpSpPr>
        <p:grpSpPr>
          <a:xfrm>
            <a:off x="-819961" y="5813379"/>
            <a:ext cx="1430137" cy="621816"/>
            <a:chOff x="3468800" y="239525"/>
            <a:chExt cx="843175" cy="365975"/>
          </a:xfrm>
        </p:grpSpPr>
        <p:sp>
          <p:nvSpPr>
            <p:cNvPr id="335" name="Google Shape;335;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3" name="Google Shape;353;p7"/>
          <p:cNvGrpSpPr/>
          <p:nvPr/>
        </p:nvGrpSpPr>
        <p:grpSpPr>
          <a:xfrm rot="-5400000">
            <a:off x="-279766" y="678096"/>
            <a:ext cx="1181415" cy="231649"/>
            <a:chOff x="5589725" y="3057300"/>
            <a:chExt cx="352900" cy="68250"/>
          </a:xfrm>
        </p:grpSpPr>
        <p:sp>
          <p:nvSpPr>
            <p:cNvPr id="354" name="Google Shape;354;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6" name="Google Shape;366;p7"/>
          <p:cNvGrpSpPr/>
          <p:nvPr/>
        </p:nvGrpSpPr>
        <p:grpSpPr>
          <a:xfrm rot="-5400000">
            <a:off x="11124351" y="650429"/>
            <a:ext cx="1181415" cy="231649"/>
            <a:chOff x="5589725" y="3057300"/>
            <a:chExt cx="352900" cy="68250"/>
          </a:xfrm>
        </p:grpSpPr>
        <p:sp>
          <p:nvSpPr>
            <p:cNvPr id="367" name="Google Shape;367;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9" name="Google Shape;379;p7"/>
          <p:cNvGrpSpPr/>
          <p:nvPr/>
        </p:nvGrpSpPr>
        <p:grpSpPr>
          <a:xfrm>
            <a:off x="11666506" y="5813379"/>
            <a:ext cx="1430137" cy="621816"/>
            <a:chOff x="3468800" y="239525"/>
            <a:chExt cx="843175" cy="365975"/>
          </a:xfrm>
        </p:grpSpPr>
        <p:sp>
          <p:nvSpPr>
            <p:cNvPr id="380" name="Google Shape;380;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18385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98"/>
        <p:cNvGrpSpPr/>
        <p:nvPr/>
      </p:nvGrpSpPr>
      <p:grpSpPr>
        <a:xfrm>
          <a:off x="0" y="0"/>
          <a:ext cx="0" cy="0"/>
          <a:chOff x="0" y="0"/>
          <a:chExt cx="0" cy="0"/>
        </a:xfrm>
      </p:grpSpPr>
      <p:sp>
        <p:nvSpPr>
          <p:cNvPr id="399" name="Google Shape;399;p8"/>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00" name="Google Shape;400;p8"/>
          <p:cNvGrpSpPr/>
          <p:nvPr/>
        </p:nvGrpSpPr>
        <p:grpSpPr>
          <a:xfrm>
            <a:off x="10341205" y="4906627"/>
            <a:ext cx="1860044" cy="807341"/>
            <a:chOff x="3468800" y="239525"/>
            <a:chExt cx="843175" cy="365975"/>
          </a:xfrm>
        </p:grpSpPr>
        <p:sp>
          <p:nvSpPr>
            <p:cNvPr id="401" name="Google Shape;401;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9" name="Google Shape;419;p8"/>
          <p:cNvGrpSpPr/>
          <p:nvPr/>
        </p:nvGrpSpPr>
        <p:grpSpPr>
          <a:xfrm rot="-5400000">
            <a:off x="11106071" y="777055"/>
            <a:ext cx="1422893" cy="275165"/>
            <a:chOff x="5589725" y="3057300"/>
            <a:chExt cx="352900" cy="68250"/>
          </a:xfrm>
        </p:grpSpPr>
        <p:sp>
          <p:nvSpPr>
            <p:cNvPr id="420" name="Google Shape;420;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2" name="Google Shape;432;p8"/>
          <p:cNvGrpSpPr/>
          <p:nvPr/>
        </p:nvGrpSpPr>
        <p:grpSpPr>
          <a:xfrm>
            <a:off x="5384554" y="6148388"/>
            <a:ext cx="1422893" cy="275165"/>
            <a:chOff x="5589725" y="3057300"/>
            <a:chExt cx="352900" cy="68250"/>
          </a:xfrm>
        </p:grpSpPr>
        <p:sp>
          <p:nvSpPr>
            <p:cNvPr id="433" name="Google Shape;433;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4" name="Google Shape;434;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5" name="Google Shape;435;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6" name="Google Shape;436;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7" name="Google Shape;437;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8" name="Google Shape;438;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9" name="Google Shape;439;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0" name="Google Shape;440;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1" name="Google Shape;441;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2" name="Google Shape;442;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3" name="Google Shape;443;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4" name="Google Shape;444;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grpSp>
        <p:nvGrpSpPr>
          <p:cNvPr id="445" name="Google Shape;445;p8"/>
          <p:cNvGrpSpPr/>
          <p:nvPr/>
        </p:nvGrpSpPr>
        <p:grpSpPr>
          <a:xfrm rot="-5400000">
            <a:off x="-526362" y="526360"/>
            <a:ext cx="1860044" cy="807341"/>
            <a:chOff x="3468800" y="239525"/>
            <a:chExt cx="843175" cy="365975"/>
          </a:xfrm>
        </p:grpSpPr>
        <p:sp>
          <p:nvSpPr>
            <p:cNvPr id="446" name="Google Shape;446;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4" name="Google Shape;464;p8"/>
          <p:cNvGrpSpPr/>
          <p:nvPr/>
        </p:nvGrpSpPr>
        <p:grpSpPr>
          <a:xfrm>
            <a:off x="5" y="5000635"/>
            <a:ext cx="713347" cy="713347"/>
            <a:chOff x="5807050" y="884950"/>
            <a:chExt cx="343550" cy="343550"/>
          </a:xfrm>
        </p:grpSpPr>
        <p:sp>
          <p:nvSpPr>
            <p:cNvPr id="465" name="Google Shape;465;p8"/>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74" name="Google Shape;474;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2841411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3467" y="593367"/>
            <a:ext cx="10285200" cy="763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3000"/>
              <a:buFont typeface="Be Vietnam Pro Black"/>
              <a:buNone/>
              <a:defRPr sz="3000">
                <a:solidFill>
                  <a:schemeClr val="dk1"/>
                </a:solidFill>
                <a:latin typeface="Be Vietnam Pro Black"/>
                <a:ea typeface="Be Vietnam Pro Black"/>
                <a:cs typeface="Be Vietnam Pro Black"/>
                <a:sym typeface="Be Vietnam Pro Black"/>
              </a:defRPr>
            </a:lvl1pPr>
            <a:lvl2pPr lvl="1"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953467" y="1536633"/>
            <a:ext cx="10285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1pPr>
            <a:lvl2pPr marL="914400" lvl="1"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nSpc>
                <a:spcPct val="100000"/>
              </a:lnSpc>
              <a:spcBef>
                <a:spcPts val="1600"/>
              </a:spcBef>
              <a:spcAft>
                <a:spcPts val="160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extLst>
      <p:ext uri="{BB962C8B-B14F-4D97-AF65-F5344CB8AC3E}">
        <p14:creationId xmlns:p14="http://schemas.microsoft.com/office/powerpoint/2010/main" val="192478542"/>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702"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C361DD-A04E-B7C9-1291-C709711D81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768AE8-1BDF-4BEC-9BFE-35311FA38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CC01AF-CF7E-8C4D-A725-0EC718430F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347B50F0-DA70-8A38-D037-9434582FF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02DE01-935A-CE8F-C705-D4DFC65648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9219C2-B06A-43DF-BB07-372D1791B8BD}" type="slidenum">
              <a:rPr lang="en-US" smtClean="0"/>
              <a:t>‹#›</a:t>
            </a:fld>
            <a:endParaRPr lang="en-US"/>
          </a:p>
        </p:txBody>
      </p:sp>
    </p:spTree>
    <p:extLst>
      <p:ext uri="{BB962C8B-B14F-4D97-AF65-F5344CB8AC3E}">
        <p14:creationId xmlns:p14="http://schemas.microsoft.com/office/powerpoint/2010/main" val="180032132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754505" y="1613118"/>
            <a:ext cx="7232147" cy="36317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NASA SEWP VI </a:t>
            </a:r>
          </a:p>
        </p:txBody>
      </p:sp>
      <p:sp>
        <p:nvSpPr>
          <p:cNvPr id="2" name="TextBox 1">
            <a:extLst>
              <a:ext uri="{FF2B5EF4-FFF2-40B4-BE49-F238E27FC236}">
                <a16:creationId xmlns:a16="http://schemas.microsoft.com/office/drawing/2014/main" id="{A1EB7128-881A-5B92-6999-2C59A78DB9E4}"/>
              </a:ext>
            </a:extLst>
          </p:cNvPr>
          <p:cNvSpPr txBox="1"/>
          <p:nvPr/>
        </p:nvSpPr>
        <p:spPr>
          <a:xfrm>
            <a:off x="848879" y="5319234"/>
            <a:ext cx="1156152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F7D449"/>
                </a:solidFill>
                <a:latin typeface="Segoe UI" panose="020B0502040204020203" pitchFamily="34" charset="0"/>
                <a:cs typeface="Segoe UI" panose="020B0502040204020203" pitchFamily="34" charset="0"/>
              </a:rPr>
              <a:t>Contract Holder Procurement Orientation</a:t>
            </a:r>
            <a:endParaRPr kumimoji="0" lang="en-US" sz="4000" b="1" i="0" u="none" strike="noStrike" kern="1200" cap="none" spc="0" normalizeH="0" baseline="0" noProof="0" dirty="0">
              <a:ln>
                <a:noFill/>
              </a:ln>
              <a:solidFill>
                <a:srgbClr val="F7D449"/>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
        <p:nvSpPr>
          <p:cNvPr id="5" name="TextBox 4">
            <a:extLst>
              <a:ext uri="{FF2B5EF4-FFF2-40B4-BE49-F238E27FC236}">
                <a16:creationId xmlns:a16="http://schemas.microsoft.com/office/drawing/2014/main" id="{E4C64D05-5712-A144-CCD5-01A58420472B}"/>
              </a:ext>
            </a:extLst>
          </p:cNvPr>
          <p:cNvSpPr txBox="1"/>
          <p:nvPr/>
        </p:nvSpPr>
        <p:spPr>
          <a:xfrm>
            <a:off x="10869283" y="6478438"/>
            <a:ext cx="414068" cy="369332"/>
          </a:xfrm>
          <a:prstGeom prst="rect">
            <a:avLst/>
          </a:prstGeom>
          <a:noFill/>
        </p:spPr>
        <p:txBody>
          <a:bodyPr wrap="square" rtlCol="0">
            <a:spAutoFit/>
          </a:bodyPr>
          <a:lstStyle/>
          <a:p>
            <a:r>
              <a:rPr lang="en-US" dirty="0">
                <a:solidFill>
                  <a:schemeClr val="bg2"/>
                </a:solidFill>
                <a:latin typeface="Segoe UI" panose="020B0502040204020203" pitchFamily="34" charset="0"/>
                <a:cs typeface="Segoe UI" panose="020B0502040204020203" pitchFamily="34" charset="0"/>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0BA5E-AE8C-BF55-459E-B3C365A5400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76487C-A5E0-502F-2E33-A28E839D637D}"/>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A.1.39 CONTRACT PROGRAM PERFORMANCE</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The Contractor’s performance under this contract shall be assessed annually in accordance with the requirements of contract Attachment B: SEWP Program Performance, and the policy and procedures specified in the NFS subparts 1842.1502 and 1842.1503. Program Performance is a system the SEWP Program Office uses to track the day-to-day performance of companies holding SEWP contracts and utilize to identify underperforming contractors.</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Program Performance is not to be confused with the Contract Performance Assessment Reporting System (CPARS) rating, which is done at the delivery order level. End users of IT Solutions and services shall be periodically contacted to provide input for the annual Contractor Performance Assessment Reporting System (CPARS) evaluation.</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The Government reserves the right to utilize other methodologies to provide performance ratings such as surveys, crowdsourcing, etc.</a:t>
            </a:r>
          </a:p>
          <a:p>
            <a:pPr marL="139700" indent="0" algn="ctr">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240CCC4C-9442-92EF-8020-36148937E80E}"/>
              </a:ext>
            </a:extLst>
          </p:cNvPr>
          <p:cNvSpPr txBox="1"/>
          <p:nvPr/>
        </p:nvSpPr>
        <p:spPr>
          <a:xfrm>
            <a:off x="2769194" y="193106"/>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CONTRACT PROGRAM PERFORMANCE</a:t>
            </a:r>
          </a:p>
        </p:txBody>
      </p:sp>
    </p:spTree>
    <p:extLst>
      <p:ext uri="{BB962C8B-B14F-4D97-AF65-F5344CB8AC3E}">
        <p14:creationId xmlns:p14="http://schemas.microsoft.com/office/powerpoint/2010/main" val="2653392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93411-1553-966E-FCF2-7E76EF2BDA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B6D7E9-3DD4-908A-A635-FEE9A7D0DBF3}"/>
              </a:ext>
            </a:extLst>
          </p:cNvPr>
          <p:cNvSpPr txBox="1">
            <a:spLocks/>
          </p:cNvSpPr>
          <p:nvPr/>
        </p:nvSpPr>
        <p:spPr>
          <a:xfrm>
            <a:off x="1569085" y="1244890"/>
            <a:ext cx="8870950" cy="4722813"/>
          </a:xfrm>
          <a:prstGeom prst="rect">
            <a:avLst/>
          </a:prstGeom>
          <a:noFill/>
          <a:ln>
            <a:noFill/>
          </a:ln>
        </p:spPr>
        <p:txBody>
          <a:bodyPr spcFirstLastPara="1" wrap="square" lIns="91425" tIns="91425" rIns="91425" bIns="91425" anchor="t" anchorCtr="0">
            <a:normAutofit fontScale="85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A.1.40 DORMANT STATUS</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Contractors not in compliance with SEWP Program Performance, underperforming, or not active for at least 12 months will first be placed in Dormant status. Not active is defined as either not responding to solicitations, market research inquiries, attending Program management meetings, and/or being found non-responsible in accordance with FAR 9.104. If Dormant Status is activated, the Contractor is not eligible to participate or compete in any subsequent task order solicitations until the Contractor is removed from Dormant Status by a SEWP Contracting Officer; however, Contractors placed in Dormant Status shall continue performance on previously awarded and active task orders.</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Ordering COs will be notified of the Contractors’ Dormant Status so options will not be exercised at the task order level and have catalogs updated. Dormant Status will only be imposed after careful consideration of the situation and collaboration with the Contractor to resolve the issues. Additional information of dormant status is located in Attachment B- Program Performance.</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35A4B7B4-9007-2BD7-A194-3F28FEA0BFEB}"/>
              </a:ext>
            </a:extLst>
          </p:cNvPr>
          <p:cNvSpPr txBox="1"/>
          <p:nvPr/>
        </p:nvSpPr>
        <p:spPr>
          <a:xfrm>
            <a:off x="2769194" y="193106"/>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DORMANT STATUS</a:t>
            </a:r>
          </a:p>
        </p:txBody>
      </p:sp>
    </p:spTree>
    <p:extLst>
      <p:ext uri="{BB962C8B-B14F-4D97-AF65-F5344CB8AC3E}">
        <p14:creationId xmlns:p14="http://schemas.microsoft.com/office/powerpoint/2010/main" val="334462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302E-100A-F0FC-8ED0-B6D734B011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6352B7-C4A0-D3FB-2046-6D306177E8F6}"/>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To place a Contractor in Dormant Status:</a:t>
            </a:r>
          </a:p>
          <a:p>
            <a:pPr marL="139700" indent="0">
              <a:buFont typeface="Inter"/>
              <a:buNone/>
            </a:pPr>
            <a:r>
              <a:rPr lang="en-US" sz="2200" b="1" kern="0" dirty="0">
                <a:solidFill>
                  <a:schemeClr val="tx1"/>
                </a:solidFill>
              </a:rPr>
              <a:t> •	The SEWP CO must first send a letter, in writing, to the Contractor regarding the poor performance or non-compliance issue, inclusive of a recommendation that is aligned with the action leading to the Dormant Status of how the contractor can regain active status and resume new work.</a:t>
            </a:r>
          </a:p>
          <a:p>
            <a:pPr marL="139700" indent="0">
              <a:buFont typeface="Inter"/>
              <a:buNone/>
            </a:pPr>
            <a:r>
              <a:rPr lang="en-US" sz="2200" b="1" kern="0" dirty="0">
                <a:solidFill>
                  <a:schemeClr val="tx1"/>
                </a:solidFill>
              </a:rPr>
              <a:t> •	The Contractor shall have a reasonable time, at the discretion of the SEWP CO as specified in the initial letter, to provide the SEWP CO with a remediation plan to correct the deficiencies/issues regarding the poor performance or non- compliance issue.</a:t>
            </a:r>
          </a:p>
          <a:p>
            <a:pPr marL="139700" indent="0">
              <a:buFont typeface="Inter"/>
              <a:buNone/>
            </a:pPr>
            <a:r>
              <a:rPr lang="en-US" sz="2200" b="1" kern="0" dirty="0">
                <a:solidFill>
                  <a:schemeClr val="tx1"/>
                </a:solidFill>
              </a:rPr>
              <a:t> •	If the SEWP CO is satisfied with the Contractor’s response, the Contractor will not be placed in Dormant Status. If the SEWP CO is not satisfied with the response, or the remediation plan is not effective, the SEWP CO may issue a final decision, in writing, placing the Contractor in Dormant Status and notifying Ordering COs of the status.</a:t>
            </a:r>
          </a:p>
          <a:p>
            <a:pPr marL="139700" indent="0">
              <a:buFont typeface="Inter"/>
              <a:buNone/>
            </a:pPr>
            <a:r>
              <a:rPr lang="en-US" sz="2200" b="1" kern="0" dirty="0">
                <a:solidFill>
                  <a:schemeClr val="tx1"/>
                </a:solidFill>
              </a:rPr>
              <a:t>The SEWP CO’s final decision may be appealed to the NASA Ombudsman under Alternative Disputes Resolution (ADR), as defined in FAR Subpart 33.201 and NFS 1833.2. Using ADR does not waive the Contractor’s right to appeal to the Agency Board of Contract Appeals or the United States Court of Federal Claims.</a:t>
            </a:r>
          </a:p>
          <a:p>
            <a:pPr marL="139700" indent="0">
              <a:buFont typeface="Inter"/>
              <a:buNone/>
            </a:pPr>
            <a:r>
              <a:rPr lang="en-US" sz="2200" b="1" kern="0" dirty="0">
                <a:solidFill>
                  <a:schemeClr val="tx1"/>
                </a:solidFill>
              </a:rPr>
              <a:t>Dormant Status is not a Debarment, Suspension, or Ineligibility as defined in FAR Subpart 9.4 or a Termination as defined in FAR Part 49. Dormant Status is a condition that applies to this contract only.</a:t>
            </a:r>
          </a:p>
          <a:p>
            <a:pPr marL="139700" indent="0">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94E7A283-8BFE-61B9-1426-938A76AEC8D7}"/>
              </a:ext>
            </a:extLst>
          </p:cNvPr>
          <p:cNvSpPr txBox="1"/>
          <p:nvPr/>
        </p:nvSpPr>
        <p:spPr>
          <a:xfrm>
            <a:off x="2769194" y="193106"/>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DORMANT STATUS Cont.</a:t>
            </a:r>
          </a:p>
        </p:txBody>
      </p:sp>
    </p:spTree>
    <p:extLst>
      <p:ext uri="{BB962C8B-B14F-4D97-AF65-F5344CB8AC3E}">
        <p14:creationId xmlns:p14="http://schemas.microsoft.com/office/powerpoint/2010/main" val="3829105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F6C80-1EC5-53B4-E90F-53F49F812C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57ABB9-29C0-E724-8C40-DB68CBE53720}"/>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fontScale="70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A.1.41 OFF-RAMP</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NASA reserves the right to Off-Ramp under-performing Contractors. Contractors that are Off-Ramped have no active task orders under their SEWP Contract at the time of the Off-Ramping. All attempts for corrective action will occur with the SEWP PMO while the contractor is in Dormant status. Additional information for off ramping is located in Attachment B- Program Performance. Contractors under more than one SEWP Category will only be Off ramped from the SEWP Category where the under-performance issues have occurred. Off-ramping methods may result from one of the following conditions:</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1. After a Contractor is placed in Dormant Status and the Contractor has completed all previously awarded task orders under SEWP</a:t>
            </a:r>
          </a:p>
          <a:p>
            <a:pPr marL="139700" indent="0">
              <a:buFont typeface="Inter"/>
              <a:buNone/>
            </a:pPr>
            <a:r>
              <a:rPr lang="en-US" sz="2200" b="1" kern="0" dirty="0">
                <a:solidFill>
                  <a:schemeClr val="tx1"/>
                </a:solidFill>
              </a:rPr>
              <a:t>2. Responsibility Determination IAW FAR 9.104</a:t>
            </a:r>
          </a:p>
          <a:p>
            <a:pPr marL="139700" indent="0">
              <a:buFont typeface="Inter"/>
              <a:buNone/>
            </a:pPr>
            <a:r>
              <a:rPr lang="en-US" sz="2200" b="1" kern="0" dirty="0">
                <a:solidFill>
                  <a:schemeClr val="tx1"/>
                </a:solidFill>
              </a:rPr>
              <a:t>3. Debarment, Suspension, or Ineligibility as defined in FAR Subpart 9.4.</a:t>
            </a:r>
          </a:p>
          <a:p>
            <a:pPr marL="139700" indent="0">
              <a:buFont typeface="Inter"/>
              <a:buNone/>
            </a:pPr>
            <a:r>
              <a:rPr lang="en-US" sz="2200" b="1" kern="0" dirty="0">
                <a:solidFill>
                  <a:schemeClr val="tx1"/>
                </a:solidFill>
              </a:rPr>
              <a:t>4. Contractor who fails to meet the requirements of performance, deliverables, or SEWP compliances (Attachment C).</a:t>
            </a:r>
          </a:p>
          <a:p>
            <a:pPr marL="139700" indent="0">
              <a:buFont typeface="Inter"/>
              <a:buNone/>
            </a:pPr>
            <a:r>
              <a:rPr lang="en-US" sz="2200" b="1" kern="0" dirty="0">
                <a:solidFill>
                  <a:schemeClr val="tx1"/>
                </a:solidFill>
              </a:rPr>
              <a:t>5. Lack of activity with no orders within the last 12 months</a:t>
            </a:r>
          </a:p>
          <a:p>
            <a:pPr marL="139700" indent="0">
              <a:buFont typeface="Inter"/>
              <a:buNone/>
            </a:pPr>
            <a:r>
              <a:rPr lang="en-US" sz="2200" b="1" kern="0" dirty="0">
                <a:solidFill>
                  <a:schemeClr val="tx1"/>
                </a:solidFill>
              </a:rPr>
              <a:t>6. Partaking in any other activities which may be prohibited under the SEWP terms and conditions.</a:t>
            </a:r>
          </a:p>
          <a:p>
            <a:pPr marL="139700" indent="0">
              <a:buFont typeface="Inter"/>
              <a:buNone/>
            </a:pPr>
            <a:r>
              <a:rPr lang="en-US" sz="2200" b="1" kern="0" dirty="0">
                <a:solidFill>
                  <a:schemeClr val="tx1"/>
                </a:solidFill>
              </a:rPr>
              <a:t>7. Novation resulting in a Contract Holder having multiple contracts within one Category</a:t>
            </a:r>
          </a:p>
          <a:p>
            <a:pPr marL="139700" indent="0">
              <a:buFont typeface="Inter"/>
              <a:buNone/>
            </a:pPr>
            <a:r>
              <a:rPr lang="en-US" sz="2200" b="1" kern="0" dirty="0">
                <a:solidFill>
                  <a:schemeClr val="tx1"/>
                </a:solidFill>
              </a:rPr>
              <a:t>8. Mutually agreed upon between the Contractor and Government</a:t>
            </a:r>
          </a:p>
          <a:p>
            <a:pPr marL="139700" indent="0">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4D9ABD1A-218A-F94A-43B4-CA406E0787D9}"/>
              </a:ext>
            </a:extLst>
          </p:cNvPr>
          <p:cNvSpPr txBox="1"/>
          <p:nvPr/>
        </p:nvSpPr>
        <p:spPr>
          <a:xfrm>
            <a:off x="2714330" y="193106"/>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OFF-RAMP</a:t>
            </a:r>
          </a:p>
        </p:txBody>
      </p:sp>
    </p:spTree>
    <p:extLst>
      <p:ext uri="{BB962C8B-B14F-4D97-AF65-F5344CB8AC3E}">
        <p14:creationId xmlns:p14="http://schemas.microsoft.com/office/powerpoint/2010/main" val="3328965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62D6B-4AB4-A25E-5A92-D953E560FED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2F3843-3D7A-E000-31F5-E7D89DFD7B1C}"/>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fontScale="92500" lnSpcReduction="1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A.1.47 BUSINESSES WITHOUT CMMI OR ISO 9001-2015 CERTIFICATION AT TIME OF CONTRACT AWARD </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For any businesses that were awarded a contract while still in the process of obtaining either a CMMI or ISO 9001-2015 Certification will have to obtain a certification within 12 months of contract award. Until a certification is obtained, the contractor will be ineligible to compete on acquisitions requiring a certification that the offeror does not possess and while the certification is in process. If after 12 months of contract award, the certification is not obtained, the contractor is subject to being Off ramped and ineligible to compete for new work. If the Contractor has open orders but fails to obtain the necessary certification that was in process at the time of award, the contractor will be placed in Dormant status to complete the performance of any existing orders prior to being off-ramped.</a:t>
            </a:r>
          </a:p>
          <a:p>
            <a:pPr marL="139700" indent="0">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287F475C-B0E7-03C1-8AB7-8A1D19E0552D}"/>
              </a:ext>
            </a:extLst>
          </p:cNvPr>
          <p:cNvSpPr txBox="1"/>
          <p:nvPr/>
        </p:nvSpPr>
        <p:spPr>
          <a:xfrm>
            <a:off x="2714330" y="193106"/>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ISO 9001:2015/ CMMI</a:t>
            </a:r>
          </a:p>
        </p:txBody>
      </p:sp>
    </p:spTree>
    <p:extLst>
      <p:ext uri="{BB962C8B-B14F-4D97-AF65-F5344CB8AC3E}">
        <p14:creationId xmlns:p14="http://schemas.microsoft.com/office/powerpoint/2010/main" val="2747271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C9C59-81BC-9ECF-6298-FB6EA6E2FF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C25ECE-3204-3CF7-1C39-20EE064AE528}"/>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A.1.49 POST AWARD SIZE STANDARD REPRESENTATIONS</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Contract Holders are required to re-represent their size standard IAW FAR 52.219-28. Ordering activities shall rely on the small-business size representations made by the SEWP Contractor that is reflected in System for Award Management (SAM) post award of the master contract. Ordering agencies may request a size-standard re-certification at the order level, at their discretion.</a:t>
            </a:r>
          </a:p>
          <a:p>
            <a:pPr marL="139700" indent="0">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987B5068-50AC-CF44-441A-801AE6E028E4}"/>
              </a:ext>
            </a:extLst>
          </p:cNvPr>
          <p:cNvSpPr txBox="1"/>
          <p:nvPr/>
        </p:nvSpPr>
        <p:spPr>
          <a:xfrm>
            <a:off x="2650322" y="0"/>
            <a:ext cx="9998878" cy="1200329"/>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POST AWARD SIZE STANDARD REPRESENTATIONS</a:t>
            </a:r>
          </a:p>
        </p:txBody>
      </p:sp>
    </p:spTree>
    <p:extLst>
      <p:ext uri="{BB962C8B-B14F-4D97-AF65-F5344CB8AC3E}">
        <p14:creationId xmlns:p14="http://schemas.microsoft.com/office/powerpoint/2010/main" val="1396419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5EF8E-D469-15AF-81A6-5D527C87CC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FDCCBD-43A0-B7A8-D52E-C9EEA6E2D39F}"/>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fontScale="925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19.301 Small business size </a:t>
            </a:r>
            <a:r>
              <a:rPr lang="en-US" sz="2200" b="1" kern="0" dirty="0" err="1">
                <a:solidFill>
                  <a:schemeClr val="tx1"/>
                </a:solidFill>
              </a:rPr>
              <a:t>rerepresentations</a:t>
            </a:r>
            <a:r>
              <a:rPr lang="en-US" sz="2200" b="1" kern="0" dirty="0">
                <a:solidFill>
                  <a:schemeClr val="tx1"/>
                </a:solidFill>
              </a:rPr>
              <a:t>.</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(a) A contractor that represented itself as a small business concern before contract award must </a:t>
            </a:r>
            <a:r>
              <a:rPr lang="en-US" sz="2200" b="1" kern="0" dirty="0" err="1">
                <a:solidFill>
                  <a:schemeClr val="tx1"/>
                </a:solidFill>
              </a:rPr>
              <a:t>rerepresent</a:t>
            </a:r>
            <a:r>
              <a:rPr lang="en-US" sz="2200" b="1" kern="0" dirty="0">
                <a:solidFill>
                  <a:schemeClr val="tx1"/>
                </a:solidFill>
              </a:rPr>
              <a:t> its size status in accordance with the clause at 52.219-28, </a:t>
            </a:r>
            <a:r>
              <a:rPr lang="en-US" sz="2200" b="1" kern="0" dirty="0" err="1">
                <a:solidFill>
                  <a:schemeClr val="tx1"/>
                </a:solidFill>
              </a:rPr>
              <a:t>Postaward</a:t>
            </a:r>
            <a:r>
              <a:rPr lang="en-US" sz="2200" b="1" kern="0" dirty="0">
                <a:solidFill>
                  <a:schemeClr val="tx1"/>
                </a:solidFill>
              </a:rPr>
              <a:t> Small Business Program </a:t>
            </a:r>
            <a:r>
              <a:rPr lang="en-US" sz="2200" b="1" kern="0" dirty="0" err="1">
                <a:solidFill>
                  <a:schemeClr val="tx1"/>
                </a:solidFill>
              </a:rPr>
              <a:t>Rerepresentation</a:t>
            </a:r>
            <a:r>
              <a:rPr lang="en-US" sz="2200" b="1" kern="0" dirty="0">
                <a:solidFill>
                  <a:schemeClr val="tx1"/>
                </a:solidFill>
              </a:rPr>
              <a:t>, for the North American Industry Classification System (NAICS) code(s) in the contract upon the occurrence of any of the following:</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(1) Within 30 days after execution of a novation agreement or within 30 days after modification of the contract to include the clause at 52.219-28, Post-Award Small Business Program </a:t>
            </a:r>
            <a:r>
              <a:rPr lang="en-US" sz="2200" b="1" kern="0" dirty="0" err="1">
                <a:solidFill>
                  <a:schemeClr val="tx1"/>
                </a:solidFill>
              </a:rPr>
              <a:t>Rerepresentation</a:t>
            </a:r>
            <a:r>
              <a:rPr lang="en-US" sz="2200" b="1" kern="0" dirty="0">
                <a:solidFill>
                  <a:schemeClr val="tx1"/>
                </a:solidFill>
              </a:rPr>
              <a:t>, if the novation agreement was executed prior to inclusion of this clause in the contract.</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(2) Within 30 days after a merger or acquisition of the contractor that does not require novation or within 30 days after modification of the contract to include the clause at 52.219-28, Post-Award Small Business Program </a:t>
            </a:r>
            <a:r>
              <a:rPr lang="en-US" sz="2200" b="1" kern="0" dirty="0" err="1">
                <a:solidFill>
                  <a:schemeClr val="tx1"/>
                </a:solidFill>
              </a:rPr>
              <a:t>Rerepresentation</a:t>
            </a:r>
            <a:r>
              <a:rPr lang="en-US" sz="2200" b="1" kern="0" dirty="0">
                <a:solidFill>
                  <a:schemeClr val="tx1"/>
                </a:solidFill>
              </a:rPr>
              <a:t>, if the merger or acquisition occurred prior to inclusion of this clause in the contract.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8477D9EA-CC0D-651B-8B61-41E34D47AD2A}"/>
              </a:ext>
            </a:extLst>
          </p:cNvPr>
          <p:cNvSpPr txBox="1"/>
          <p:nvPr/>
        </p:nvSpPr>
        <p:spPr>
          <a:xfrm>
            <a:off x="2741762" y="91440"/>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Small business size </a:t>
            </a:r>
            <a:r>
              <a:rPr lang="en-US" altLang="en-US" sz="3600" b="1" dirty="0" err="1">
                <a:solidFill>
                  <a:schemeClr val="bg2"/>
                </a:solidFill>
                <a:latin typeface="Segoe UI" panose="020B0502040204020203" pitchFamily="34" charset="0"/>
                <a:cs typeface="Segoe UI" panose="020B0502040204020203" pitchFamily="34" charset="0"/>
              </a:rPr>
              <a:t>rerepresentations</a:t>
            </a:r>
            <a:endParaRPr lang="en-US" altLang="en-US" sz="360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96018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0738D-571F-8858-E1F3-DC0129BA1AC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25B4F3-E91F-F8D8-DF1B-8C90F4921F01}"/>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fontScale="625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(3) For long-term contracts—</a:t>
            </a:r>
          </a:p>
          <a:p>
            <a:pPr marL="139700" indent="0">
              <a:buFont typeface="Inter"/>
              <a:buNone/>
            </a:pPr>
            <a:r>
              <a:rPr lang="en-US" sz="2200" b="1" kern="0" dirty="0">
                <a:solidFill>
                  <a:schemeClr val="tx1"/>
                </a:solidFill>
              </a:rPr>
              <a:t>(i) Within 60 to 120 days prior to the end of the fifth year of the contract; and</a:t>
            </a:r>
          </a:p>
          <a:p>
            <a:pPr marL="139700" indent="0">
              <a:buFont typeface="Inter"/>
              <a:buNone/>
            </a:pPr>
            <a:r>
              <a:rPr lang="en-US" sz="2200" b="1" kern="0" dirty="0">
                <a:solidFill>
                  <a:schemeClr val="tx1"/>
                </a:solidFill>
              </a:rPr>
              <a:t>(ii) Within 60 to 120 days prior to the date specified in the contract for exercising any option thereafter.</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(b) A contractor must </a:t>
            </a:r>
            <a:r>
              <a:rPr lang="en-US" sz="2200" b="1" kern="0" dirty="0" err="1">
                <a:solidFill>
                  <a:schemeClr val="tx1"/>
                </a:solidFill>
              </a:rPr>
              <a:t>rerepresent</a:t>
            </a:r>
            <a:r>
              <a:rPr lang="en-US" sz="2200" b="1" kern="0" dirty="0">
                <a:solidFill>
                  <a:schemeClr val="tx1"/>
                </a:solidFill>
              </a:rPr>
              <a:t> its size status in accordance with the size standard in effect at the time of its </a:t>
            </a:r>
            <a:r>
              <a:rPr lang="en-US" sz="2200" b="1" kern="0" dirty="0" err="1">
                <a:solidFill>
                  <a:schemeClr val="tx1"/>
                </a:solidFill>
              </a:rPr>
              <a:t>rerepresentation</a:t>
            </a:r>
            <a:r>
              <a:rPr lang="en-US" sz="2200" b="1" kern="0" dirty="0">
                <a:solidFill>
                  <a:schemeClr val="tx1"/>
                </a:solidFill>
              </a:rPr>
              <a:t> that corresponds to the NAICS code that was initially assigned to the contract. For multiple-award contracts where there is more than one NAICS code assigned, the contractor is required to </a:t>
            </a:r>
            <a:r>
              <a:rPr lang="en-US" sz="2200" b="1" kern="0" dirty="0" err="1">
                <a:solidFill>
                  <a:schemeClr val="tx1"/>
                </a:solidFill>
              </a:rPr>
              <a:t>rerepresent</a:t>
            </a:r>
            <a:r>
              <a:rPr lang="en-US" sz="2200" b="1" kern="0" dirty="0">
                <a:solidFill>
                  <a:schemeClr val="tx1"/>
                </a:solidFill>
              </a:rPr>
              <a:t> its size status for each NAICS code assigned to the contract.</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(c) After a contractor </a:t>
            </a:r>
            <a:r>
              <a:rPr lang="en-US" sz="2200" b="1" kern="0" dirty="0" err="1">
                <a:solidFill>
                  <a:schemeClr val="tx1"/>
                </a:solidFill>
              </a:rPr>
              <a:t>rerepresents</a:t>
            </a:r>
            <a:r>
              <a:rPr lang="en-US" sz="2200" b="1" kern="0" dirty="0">
                <a:solidFill>
                  <a:schemeClr val="tx1"/>
                </a:solidFill>
              </a:rPr>
              <a:t> it is other than small in accordance with 52.219-28, the agency may no longer include the value of options exercised, modifications issued, orders issued, or purchases made under blanket purchase agreements on that contract in its small business prime contracting goal achievements. Agencies should issue a modification to the contract capturing the </a:t>
            </a:r>
            <a:r>
              <a:rPr lang="en-US" sz="2200" b="1" kern="0" dirty="0" err="1">
                <a:solidFill>
                  <a:schemeClr val="tx1"/>
                </a:solidFill>
              </a:rPr>
              <a:t>rerepresentation</a:t>
            </a:r>
            <a:r>
              <a:rPr lang="en-US" sz="2200" b="1" kern="0" dirty="0">
                <a:solidFill>
                  <a:schemeClr val="tx1"/>
                </a:solidFill>
              </a:rPr>
              <a:t> and report it to FPDS within 30 days after notification of the </a:t>
            </a:r>
            <a:r>
              <a:rPr lang="en-US" sz="2200" b="1" kern="0" dirty="0" err="1">
                <a:solidFill>
                  <a:schemeClr val="tx1"/>
                </a:solidFill>
              </a:rPr>
              <a:t>rerepresentation</a:t>
            </a:r>
            <a:r>
              <a:rPr lang="en-US" sz="2200" b="1" kern="0" dirty="0">
                <a:solidFill>
                  <a:schemeClr val="tx1"/>
                </a:solidFill>
              </a:rPr>
              <a:t>.</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(d) A change in size status does not change the terms and conditions of the contract. However, the contracting officer may require a subcontracting plan for a contract containing 52.219-9, Small Business Subcontracting Plan, if a prime contractor's size status changes from small to other than small as a result of a size </a:t>
            </a:r>
            <a:r>
              <a:rPr lang="en-US" sz="2200" b="1" kern="0" dirty="0" err="1">
                <a:solidFill>
                  <a:schemeClr val="tx1"/>
                </a:solidFill>
              </a:rPr>
              <a:t>rerepresentation</a:t>
            </a:r>
            <a:r>
              <a:rPr lang="en-US" sz="2200" b="1" kern="0" dirty="0">
                <a:solidFill>
                  <a:schemeClr val="tx1"/>
                </a:solidFill>
              </a:rPr>
              <a:t> (see 19.109(c)(3)).</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(e) A contractor that represented itself as other than small before contract award may, but is not required to, </a:t>
            </a:r>
            <a:r>
              <a:rPr lang="en-US" sz="2200" b="1" kern="0" dirty="0" err="1">
                <a:solidFill>
                  <a:schemeClr val="tx1"/>
                </a:solidFill>
              </a:rPr>
              <a:t>rerepresent</a:t>
            </a:r>
            <a:r>
              <a:rPr lang="en-US" sz="2200" b="1" kern="0" dirty="0">
                <a:solidFill>
                  <a:schemeClr val="tx1"/>
                </a:solidFill>
              </a:rPr>
              <a:t> its size status when—</a:t>
            </a:r>
          </a:p>
          <a:p>
            <a:pPr marL="139700" indent="0">
              <a:buFont typeface="Inter"/>
              <a:buNone/>
            </a:pPr>
            <a:r>
              <a:rPr lang="en-US" sz="2200" b="1" kern="0" dirty="0">
                <a:solidFill>
                  <a:schemeClr val="tx1"/>
                </a:solidFill>
              </a:rPr>
              <a:t>(1) The conditions in paragraph (a) of this section apply; and</a:t>
            </a:r>
          </a:p>
          <a:p>
            <a:pPr marL="139700" indent="0">
              <a:buFont typeface="Inter"/>
              <a:buNone/>
            </a:pPr>
            <a:r>
              <a:rPr lang="en-US" sz="2200" b="1" kern="0" dirty="0">
                <a:solidFill>
                  <a:schemeClr val="tx1"/>
                </a:solidFill>
              </a:rPr>
              <a:t>(2) The contractor qualifies as a small business concern under the applicable size standard in effect at the time of its </a:t>
            </a:r>
            <a:r>
              <a:rPr lang="en-US" sz="2200" b="1" kern="0" dirty="0" err="1">
                <a:solidFill>
                  <a:schemeClr val="tx1"/>
                </a:solidFill>
              </a:rPr>
              <a:t>rerepresentation</a:t>
            </a:r>
            <a:r>
              <a:rPr lang="en-US" sz="2200" b="1" kern="0" dirty="0">
                <a:solidFill>
                  <a:schemeClr val="tx1"/>
                </a:solidFill>
              </a:rPr>
              <a:t>.</a:t>
            </a:r>
          </a:p>
          <a:p>
            <a:pPr marL="139700" indent="0">
              <a:buFont typeface="Inter"/>
              <a:buNone/>
            </a:pPr>
            <a:endParaRPr lang="en-US" sz="22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77DA8C29-765E-745E-DDCB-947413639E5E}"/>
              </a:ext>
            </a:extLst>
          </p:cNvPr>
          <p:cNvSpPr txBox="1"/>
          <p:nvPr/>
        </p:nvSpPr>
        <p:spPr>
          <a:xfrm>
            <a:off x="2741762" y="91440"/>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Small business size </a:t>
            </a:r>
            <a:r>
              <a:rPr lang="en-US" altLang="en-US" sz="3600" b="1" dirty="0" err="1">
                <a:solidFill>
                  <a:schemeClr val="bg2"/>
                </a:solidFill>
                <a:latin typeface="Segoe UI" panose="020B0502040204020203" pitchFamily="34" charset="0"/>
                <a:cs typeface="Segoe UI" panose="020B0502040204020203" pitchFamily="34" charset="0"/>
              </a:rPr>
              <a:t>rerepresentations</a:t>
            </a:r>
            <a:endParaRPr lang="en-US" altLang="en-US" sz="360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77446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83B1D-AFD3-FA1D-E9BB-2E9F9369EF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4788C3-3EF3-2781-781D-70E63CDCDA8E}"/>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fontScale="55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42.902 Processing agreements.</a:t>
            </a:r>
          </a:p>
          <a:p>
            <a:pPr marL="139700" indent="0">
              <a:buFont typeface="Inter"/>
              <a:buNone/>
            </a:pPr>
            <a:r>
              <a:rPr lang="en-US" sz="2200" b="1" kern="0" dirty="0">
                <a:solidFill>
                  <a:schemeClr val="tx1"/>
                </a:solidFill>
              </a:rPr>
              <a:t>(a) If a contractor wishes the Government to recognize a successor in interest to its contracts or a name change, the contractor must submit a written request to the responsible contracting officer (see 42.901). If the contractor is an AbilityOne Nonprofit Agency, paragraphs (a) through (g) of this section do not apply. The Committee will provide a notice of change to the cognizant contracting officer for execution of an SF-30 in accordance with paragraph (h).</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(b) The responsible contracting officer will-</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(1) Identify and request that the contractor submit information necessary to evaluate the proposed agreement for recognizing a successor in interest or a name change. This information should include the items identified in 42.903(e) and (f) or 42.904(a), as applicable;</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(2) Notify each contract administration office and contracting office affected by a proposed agreement for recognizing a successor in interest, and provide those offices with a list of all affected contracts; and</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(3) Request submission of any comments or objections to the proposed transfer within 30 days after notification. Any submission should be accompanied by supporting documentation.</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(c) Upon receipt of the necessary information, the responsible contracting officer will determine whether it is in the Government’s interest to recognize the proposed successor in interest on the basis of-</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(1) The comments received from the affected contract administration offices and contracting offices;</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(2) The proposed successor’s responsibility under part 9; and</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(3) Any factor relating to the proposed successor’s performance of Government contracts that the Government determines would impair the proposed successor’s ability to perform the contract satisfactorily.</a:t>
            </a:r>
          </a:p>
          <a:p>
            <a:pPr marL="139700" indent="0">
              <a:buFont typeface="Inter"/>
              <a:buNone/>
            </a:pPr>
            <a:endParaRPr lang="en-US" sz="22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1E29D27B-A218-DBE2-AC56-5D7004E9F8BB}"/>
              </a:ext>
            </a:extLst>
          </p:cNvPr>
          <p:cNvSpPr txBox="1"/>
          <p:nvPr/>
        </p:nvSpPr>
        <p:spPr>
          <a:xfrm>
            <a:off x="2522306" y="246888"/>
            <a:ext cx="9998878" cy="584775"/>
          </a:xfrm>
          <a:prstGeom prst="rect">
            <a:avLst/>
          </a:prstGeom>
          <a:noFill/>
        </p:spPr>
        <p:txBody>
          <a:bodyPr wrap="square">
            <a:spAutoFit/>
          </a:bodyPr>
          <a:lstStyle/>
          <a:p>
            <a:pPr lvl="0" algn="ctr">
              <a:defRPr/>
            </a:pPr>
            <a:r>
              <a:rPr lang="en-US" altLang="en-US" sz="3200" b="1" dirty="0">
                <a:solidFill>
                  <a:schemeClr val="bg2"/>
                </a:solidFill>
                <a:latin typeface="Segoe UI" panose="020B0502040204020203" pitchFamily="34" charset="0"/>
                <a:cs typeface="Segoe UI" panose="020B0502040204020203" pitchFamily="34" charset="0"/>
              </a:rPr>
              <a:t>Novation and Change-of-Name Agreements</a:t>
            </a:r>
          </a:p>
        </p:txBody>
      </p:sp>
    </p:spTree>
    <p:extLst>
      <p:ext uri="{BB962C8B-B14F-4D97-AF65-F5344CB8AC3E}">
        <p14:creationId xmlns:p14="http://schemas.microsoft.com/office/powerpoint/2010/main" val="2281161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DEE22-F2D2-2C79-330C-7ABCB8C8C0B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03F900-BCE7-00A3-C388-D1C525DDC866}"/>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fontScale="55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(d) The execution of a novation agreement does not preclude the use of any other method available to the contracting officer to resolve any other issues related to a transfer of contractor assets, including the treatment of costs.</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(e) Any separate agreement between the transferor and transferee regarding the assumption of liabilities (e.g., long-term incentive compensation plans, cost accounting standards </a:t>
            </a:r>
            <a:r>
              <a:rPr lang="en-US" sz="2200" b="1" kern="0" dirty="0" err="1">
                <a:solidFill>
                  <a:schemeClr val="tx1"/>
                </a:solidFill>
              </a:rPr>
              <a:t>noncompliances</a:t>
            </a:r>
            <a:r>
              <a:rPr lang="en-US" sz="2200" b="1" kern="0" dirty="0">
                <a:solidFill>
                  <a:schemeClr val="tx1"/>
                </a:solidFill>
              </a:rPr>
              <a:t>, environmental cleanup costs, and final overhead costs) should be referenced specifically in the novation agreement.</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(f) Before novation and change-of-name agreements are executed, the responsible contracting officer must ensure that Government counsel has reviewed them for legal sufficiency.</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(g) The responsible contracting officer must-</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(1) Forward a signed copy of the executed novation or change-of-name agreement to the transferor and to the transferee and</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(2) Retain a signed copy in the case file.</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(h) Following distribution of the agreement, the responsible contracting officer must-</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(1) Prepare a Standard Form 30, Amendment of Solicitation/Modification of Contract, incorporating a summary of the agreement and attaching a complete list of contracts affected;</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(2) Retain the original Standard Form 30 with the attached list in the case file;</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(3) Send a signed copy of the Standard Form 30, with attached list to the transferor and to the transferee; and</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(4) Send a copy of this Standard Form 30 with attached list to each contract administration office or contracting office involved, which will be responsible for further appropriate distribution.</a:t>
            </a:r>
          </a:p>
          <a:p>
            <a:pPr marL="139700" indent="0">
              <a:buFont typeface="Inter"/>
              <a:buNone/>
            </a:pPr>
            <a:endParaRPr lang="en-US" sz="22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FC102BA4-0870-4200-3513-16F95D40188B}"/>
              </a:ext>
            </a:extLst>
          </p:cNvPr>
          <p:cNvSpPr txBox="1"/>
          <p:nvPr/>
        </p:nvSpPr>
        <p:spPr>
          <a:xfrm>
            <a:off x="2522306" y="246888"/>
            <a:ext cx="9998878" cy="523220"/>
          </a:xfrm>
          <a:prstGeom prst="rect">
            <a:avLst/>
          </a:prstGeom>
          <a:noFill/>
        </p:spPr>
        <p:txBody>
          <a:bodyPr wrap="square">
            <a:spAutoFit/>
          </a:bodyPr>
          <a:lstStyle/>
          <a:p>
            <a:pPr lvl="0" algn="ctr">
              <a:defRPr/>
            </a:pPr>
            <a:r>
              <a:rPr lang="en-US" altLang="en-US" sz="2800" b="1" dirty="0">
                <a:solidFill>
                  <a:schemeClr val="bg2"/>
                </a:solidFill>
                <a:latin typeface="Segoe UI" panose="020B0502040204020203" pitchFamily="34" charset="0"/>
                <a:cs typeface="Segoe UI" panose="020B0502040204020203" pitchFamily="34" charset="0"/>
              </a:rPr>
              <a:t>Novation and Change-of-Name Agreements Cont.</a:t>
            </a:r>
          </a:p>
        </p:txBody>
      </p:sp>
    </p:spTree>
    <p:extLst>
      <p:ext uri="{BB962C8B-B14F-4D97-AF65-F5344CB8AC3E}">
        <p14:creationId xmlns:p14="http://schemas.microsoft.com/office/powerpoint/2010/main" val="508759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75ECE-32E5-C733-FA60-473A13A4026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7ADFF-6F16-7C1C-2FBE-8D2D084F9627}"/>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000" b="1" kern="0" dirty="0">
                <a:solidFill>
                  <a:schemeClr val="tx1"/>
                </a:solidFill>
              </a:rPr>
              <a:t>Keep your entity’s sam.gov registration active at all times throughout the SEWP VI Ordering Period. </a:t>
            </a:r>
          </a:p>
          <a:p>
            <a:pPr marL="139700" indent="0">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Contract POCs must stay current.</a:t>
            </a:r>
          </a:p>
          <a:p>
            <a:pPr marL="139700" indent="0">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NASA ITPO is the current administrating office for the SEWP VI contract vehicle.</a:t>
            </a:r>
          </a:p>
          <a:p>
            <a:pPr marL="139700" indent="0">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Please be patient as we begin to ramp up our internal support of this vehicle. </a:t>
            </a:r>
          </a:p>
          <a:p>
            <a:pPr marL="139700" indent="0">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823463DE-F78F-D287-D0EF-633E8127C887}"/>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NASA ITPO</a:t>
            </a:r>
            <a:endPar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341679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FC25C-C391-A39A-3528-6E58714B368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C47B63-0711-30EA-6447-2F8192EA2A14}"/>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fontScale="85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42.904 Agreement to recognize contractor’s change of name.</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(a) If only a change of the contractor’s name is involved and the Government’s and contractor’s rights and obligations remain unaffected, the parties must execute an agreement to reflect the name change. The contractor must forward to the responsible contracting officer three signed copies of the Change-of-Name Agreement, and one copy each of the following:</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(1) The document effecting the name change, authenticated by a proper official of the State having jurisdiction.</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(2) The opinion of the contractor’s legal counsel stating that the change of name was properly effected under applicable law and showing the effective date.</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(3) A list of all affected contracts and purchase orders remaining unsettled between the contractor and the Government, showing for each the contract number and type, and name and address of the contracting office. The contracting officer may request the total dollar value as amended and the remaining unpaid balance for each contract.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535EF7E3-E7ED-4762-B825-E88A310DB12E}"/>
              </a:ext>
            </a:extLst>
          </p:cNvPr>
          <p:cNvSpPr txBox="1"/>
          <p:nvPr/>
        </p:nvSpPr>
        <p:spPr>
          <a:xfrm>
            <a:off x="2522306" y="246888"/>
            <a:ext cx="9998878" cy="523220"/>
          </a:xfrm>
          <a:prstGeom prst="rect">
            <a:avLst/>
          </a:prstGeom>
          <a:noFill/>
        </p:spPr>
        <p:txBody>
          <a:bodyPr wrap="square">
            <a:spAutoFit/>
          </a:bodyPr>
          <a:lstStyle/>
          <a:p>
            <a:pPr lvl="0" algn="ctr">
              <a:defRPr/>
            </a:pPr>
            <a:r>
              <a:rPr lang="en-US" altLang="en-US" sz="2800" b="1" dirty="0">
                <a:solidFill>
                  <a:schemeClr val="bg2"/>
                </a:solidFill>
                <a:latin typeface="Segoe UI" panose="020B0502040204020203" pitchFamily="34" charset="0"/>
                <a:cs typeface="Segoe UI" panose="020B0502040204020203" pitchFamily="34" charset="0"/>
              </a:rPr>
              <a:t>Agreement to recognize contractor’s change of name</a:t>
            </a:r>
          </a:p>
        </p:txBody>
      </p:sp>
    </p:spTree>
    <p:extLst>
      <p:ext uri="{BB962C8B-B14F-4D97-AF65-F5344CB8AC3E}">
        <p14:creationId xmlns:p14="http://schemas.microsoft.com/office/powerpoint/2010/main" val="673692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0A557-2BBB-5DF6-E4C0-53215AC7396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5E5BF7-A22E-4B49-0465-5DFCE91DF374}"/>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SEWP Contract Holders are prohibited from use of a third-party payment platform (</a:t>
            </a:r>
            <a:r>
              <a:rPr lang="en-US" sz="2200" b="1" kern="0" dirty="0" err="1">
                <a:solidFill>
                  <a:schemeClr val="tx1"/>
                </a:solidFill>
              </a:rPr>
              <a:t>CashApp</a:t>
            </a:r>
            <a:r>
              <a:rPr lang="en-US" sz="2200" b="1" kern="0" dirty="0">
                <a:solidFill>
                  <a:schemeClr val="tx1"/>
                </a:solidFill>
              </a:rPr>
              <a:t>, Venmo, </a:t>
            </a:r>
            <a:r>
              <a:rPr lang="en-US" sz="2200" b="1" kern="0" dirty="0" err="1">
                <a:solidFill>
                  <a:schemeClr val="tx1"/>
                </a:solidFill>
              </a:rPr>
              <a:t>Paypal</a:t>
            </a:r>
            <a:r>
              <a:rPr lang="en-US" sz="2200" b="1" kern="0" dirty="0">
                <a:solidFill>
                  <a:schemeClr val="tx1"/>
                </a:solidFill>
              </a:rPr>
              <a:t>, etc.) unless explicitly authorized by the Ordering CO at the order level. Invoices shall have banking information that is associated with the banking information registered in www.SAM.gov. </a:t>
            </a:r>
          </a:p>
          <a:p>
            <a:pPr marL="139700" indent="0">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20AAA9D3-3252-F10A-EC77-8D66F956F4FB}"/>
              </a:ext>
            </a:extLst>
          </p:cNvPr>
          <p:cNvSpPr txBox="1"/>
          <p:nvPr/>
        </p:nvSpPr>
        <p:spPr>
          <a:xfrm>
            <a:off x="2705186" y="76232"/>
            <a:ext cx="9998878" cy="1077218"/>
          </a:xfrm>
          <a:prstGeom prst="rect">
            <a:avLst/>
          </a:prstGeom>
          <a:noFill/>
        </p:spPr>
        <p:txBody>
          <a:bodyPr wrap="square">
            <a:spAutoFit/>
          </a:bodyPr>
          <a:lstStyle/>
          <a:p>
            <a:pPr lvl="0" algn="ctr">
              <a:defRPr/>
            </a:pPr>
            <a:r>
              <a:rPr lang="en-US" altLang="en-US" sz="3200" b="1" dirty="0">
                <a:solidFill>
                  <a:schemeClr val="bg2"/>
                </a:solidFill>
                <a:latin typeface="Segoe UI" panose="020B0502040204020203" pitchFamily="34" charset="0"/>
                <a:cs typeface="Segoe UI" panose="020B0502040204020203" pitchFamily="34" charset="0"/>
              </a:rPr>
              <a:t>POLICY ON USING THIRD- PARTY PAYMENT PLATFORMS</a:t>
            </a:r>
          </a:p>
        </p:txBody>
      </p:sp>
    </p:spTree>
    <p:extLst>
      <p:ext uri="{BB962C8B-B14F-4D97-AF65-F5344CB8AC3E}">
        <p14:creationId xmlns:p14="http://schemas.microsoft.com/office/powerpoint/2010/main" val="2235728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2B43F-7C48-8307-608E-0E35E890B53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20FFF4-8E8F-7B27-BD99-FDDE16774761}"/>
              </a:ext>
            </a:extLst>
          </p:cNvPr>
          <p:cNvSpPr txBox="1">
            <a:spLocks/>
          </p:cNvSpPr>
          <p:nvPr/>
        </p:nvSpPr>
        <p:spPr>
          <a:xfrm>
            <a:off x="1660525" y="1153450"/>
            <a:ext cx="8870950" cy="4722813"/>
          </a:xfrm>
          <a:prstGeom prst="rect">
            <a:avLst/>
          </a:prstGeom>
          <a:noFill/>
          <a:ln>
            <a:noFill/>
          </a:ln>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A.1.53 ORGANIZATIONAL CONFLICTS OF INTEREST </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SEWP Contract Holders shall adhere to the guidelines and procedures of FAR subpart 9.5 regarding OCI at the task order level. In the event that a task order requires activity that would create an actual or potential conflict of interest, the Contractor shall immediately notify the Ordering CO of the conflict, submit a plan for mitigation, and not commence work until specifically notified by the Ordering CO to proceed; or, identify the conflict and recommend to the Ordering CO an alternate approach to avoid the conflict. The Ordering CO will review the information provided by the Contractor and make a determination whether to proceed with the task order and process a request for waiver, if necessary.</a:t>
            </a:r>
          </a:p>
          <a:p>
            <a:pPr marL="139700" indent="0">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9C625434-AEE5-CCF7-FBC4-818D9BC5728A}"/>
              </a:ext>
            </a:extLst>
          </p:cNvPr>
          <p:cNvSpPr txBox="1"/>
          <p:nvPr/>
        </p:nvSpPr>
        <p:spPr>
          <a:xfrm>
            <a:off x="2705186" y="76232"/>
            <a:ext cx="9998878" cy="584775"/>
          </a:xfrm>
          <a:prstGeom prst="rect">
            <a:avLst/>
          </a:prstGeom>
          <a:noFill/>
        </p:spPr>
        <p:txBody>
          <a:bodyPr wrap="square">
            <a:spAutoFit/>
          </a:bodyPr>
          <a:lstStyle/>
          <a:p>
            <a:pPr lvl="0" algn="ctr">
              <a:defRPr/>
            </a:pPr>
            <a:r>
              <a:rPr lang="en-US" altLang="en-US" sz="3200" b="1" dirty="0">
                <a:solidFill>
                  <a:schemeClr val="bg2"/>
                </a:solidFill>
                <a:latin typeface="Segoe UI" panose="020B0502040204020203" pitchFamily="34" charset="0"/>
                <a:cs typeface="Segoe UI" panose="020B0502040204020203" pitchFamily="34" charset="0"/>
              </a:rPr>
              <a:t>ORGANIZATIONAL CONFLICTS OF INTEREST </a:t>
            </a:r>
          </a:p>
        </p:txBody>
      </p:sp>
    </p:spTree>
    <p:extLst>
      <p:ext uri="{BB962C8B-B14F-4D97-AF65-F5344CB8AC3E}">
        <p14:creationId xmlns:p14="http://schemas.microsoft.com/office/powerpoint/2010/main" val="998035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84482-506D-05B0-03EF-978878E4C7C0}"/>
              </a:ext>
            </a:extLst>
          </p:cNvPr>
          <p:cNvSpPr txBox="1">
            <a:spLocks/>
          </p:cNvSpPr>
          <p:nvPr/>
        </p:nvSpPr>
        <p:spPr>
          <a:xfrm>
            <a:off x="3232150" y="127001"/>
            <a:ext cx="7038975" cy="8001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Be Vietnam Pro Black"/>
              <a:buNone/>
              <a:defRPr sz="3000" b="0" i="0" u="none" strike="noStrike" cap="none">
                <a:solidFill>
                  <a:schemeClr val="dk1"/>
                </a:solidFill>
                <a:latin typeface="Be Vietnam Pro Black"/>
                <a:ea typeface="Be Vietnam Pro Black"/>
                <a:cs typeface="Be Vietnam Pro Black"/>
                <a:sym typeface="Be Vietnam Pro Black"/>
              </a:defRPr>
            </a:lvl1pPr>
            <a:lvl2pPr marR="0" lvl="1" algn="l" rtl="0">
              <a:lnSpc>
                <a:spcPct val="100000"/>
              </a:lnSpc>
              <a:spcBef>
                <a:spcPts val="0"/>
              </a:spcBef>
              <a:spcAft>
                <a:spcPts val="0"/>
              </a:spcAft>
              <a:buClr>
                <a:schemeClr val="dk1"/>
              </a:buClr>
              <a:buSzPts val="3000"/>
              <a:buFont typeface="Raleway"/>
              <a:buNone/>
              <a:defRPr sz="3000" b="1" i="0" u="none" strike="noStrike" cap="none">
                <a:solidFill>
                  <a:schemeClr val="dk1"/>
                </a:solidFill>
                <a:latin typeface="Raleway"/>
                <a:ea typeface="Raleway"/>
                <a:cs typeface="Raleway"/>
                <a:sym typeface="Raleway"/>
              </a:defRPr>
            </a:lvl2pPr>
            <a:lvl3pPr marR="0" lvl="2" algn="l" rtl="0">
              <a:lnSpc>
                <a:spcPct val="100000"/>
              </a:lnSpc>
              <a:spcBef>
                <a:spcPts val="0"/>
              </a:spcBef>
              <a:spcAft>
                <a:spcPts val="0"/>
              </a:spcAft>
              <a:buClr>
                <a:schemeClr val="dk1"/>
              </a:buClr>
              <a:buSzPts val="3000"/>
              <a:buFont typeface="Raleway"/>
              <a:buNone/>
              <a:defRPr sz="3000" b="1" i="0" u="none" strike="noStrike" cap="none">
                <a:solidFill>
                  <a:schemeClr val="dk1"/>
                </a:solidFill>
                <a:latin typeface="Raleway"/>
                <a:ea typeface="Raleway"/>
                <a:cs typeface="Raleway"/>
                <a:sym typeface="Raleway"/>
              </a:defRPr>
            </a:lvl3pPr>
            <a:lvl4pPr marR="0" lvl="3" algn="l" rtl="0">
              <a:lnSpc>
                <a:spcPct val="100000"/>
              </a:lnSpc>
              <a:spcBef>
                <a:spcPts val="0"/>
              </a:spcBef>
              <a:spcAft>
                <a:spcPts val="0"/>
              </a:spcAft>
              <a:buClr>
                <a:schemeClr val="dk1"/>
              </a:buClr>
              <a:buSzPts val="3000"/>
              <a:buFont typeface="Raleway"/>
              <a:buNone/>
              <a:defRPr sz="3000" b="1" i="0" u="none" strike="noStrike" cap="none">
                <a:solidFill>
                  <a:schemeClr val="dk1"/>
                </a:solidFill>
                <a:latin typeface="Raleway"/>
                <a:ea typeface="Raleway"/>
                <a:cs typeface="Raleway"/>
                <a:sym typeface="Raleway"/>
              </a:defRPr>
            </a:lvl4pPr>
            <a:lvl5pPr marR="0" lvl="4" algn="l" rtl="0">
              <a:lnSpc>
                <a:spcPct val="100000"/>
              </a:lnSpc>
              <a:spcBef>
                <a:spcPts val="0"/>
              </a:spcBef>
              <a:spcAft>
                <a:spcPts val="0"/>
              </a:spcAft>
              <a:buClr>
                <a:schemeClr val="dk1"/>
              </a:buClr>
              <a:buSzPts val="3000"/>
              <a:buFont typeface="Raleway"/>
              <a:buNone/>
              <a:defRPr sz="3000" b="1" i="0" u="none" strike="noStrike" cap="none">
                <a:solidFill>
                  <a:schemeClr val="dk1"/>
                </a:solidFill>
                <a:latin typeface="Raleway"/>
                <a:ea typeface="Raleway"/>
                <a:cs typeface="Raleway"/>
                <a:sym typeface="Raleway"/>
              </a:defRPr>
            </a:lvl5pPr>
            <a:lvl6pPr marR="0" lvl="5" algn="l" rtl="0">
              <a:lnSpc>
                <a:spcPct val="100000"/>
              </a:lnSpc>
              <a:spcBef>
                <a:spcPts val="0"/>
              </a:spcBef>
              <a:spcAft>
                <a:spcPts val="0"/>
              </a:spcAft>
              <a:buClr>
                <a:schemeClr val="dk1"/>
              </a:buClr>
              <a:buSzPts val="3000"/>
              <a:buFont typeface="Raleway"/>
              <a:buNone/>
              <a:defRPr sz="3000" b="1" i="0" u="none" strike="noStrike" cap="none">
                <a:solidFill>
                  <a:schemeClr val="dk1"/>
                </a:solidFill>
                <a:latin typeface="Raleway"/>
                <a:ea typeface="Raleway"/>
                <a:cs typeface="Raleway"/>
                <a:sym typeface="Raleway"/>
              </a:defRPr>
            </a:lvl6pPr>
            <a:lvl7pPr marR="0" lvl="6" algn="l" rtl="0">
              <a:lnSpc>
                <a:spcPct val="100000"/>
              </a:lnSpc>
              <a:spcBef>
                <a:spcPts val="0"/>
              </a:spcBef>
              <a:spcAft>
                <a:spcPts val="0"/>
              </a:spcAft>
              <a:buClr>
                <a:schemeClr val="dk1"/>
              </a:buClr>
              <a:buSzPts val="3000"/>
              <a:buFont typeface="Raleway"/>
              <a:buNone/>
              <a:defRPr sz="3000" b="1" i="0" u="none" strike="noStrike" cap="none">
                <a:solidFill>
                  <a:schemeClr val="dk1"/>
                </a:solidFill>
                <a:latin typeface="Raleway"/>
                <a:ea typeface="Raleway"/>
                <a:cs typeface="Raleway"/>
                <a:sym typeface="Raleway"/>
              </a:defRPr>
            </a:lvl7pPr>
            <a:lvl8pPr marR="0" lvl="7" algn="l" rtl="0">
              <a:lnSpc>
                <a:spcPct val="100000"/>
              </a:lnSpc>
              <a:spcBef>
                <a:spcPts val="0"/>
              </a:spcBef>
              <a:spcAft>
                <a:spcPts val="0"/>
              </a:spcAft>
              <a:buClr>
                <a:schemeClr val="dk1"/>
              </a:buClr>
              <a:buSzPts val="3000"/>
              <a:buFont typeface="Raleway"/>
              <a:buNone/>
              <a:defRPr sz="3000" b="1" i="0" u="none" strike="noStrike" cap="none">
                <a:solidFill>
                  <a:schemeClr val="dk1"/>
                </a:solidFill>
                <a:latin typeface="Raleway"/>
                <a:ea typeface="Raleway"/>
                <a:cs typeface="Raleway"/>
                <a:sym typeface="Raleway"/>
              </a:defRPr>
            </a:lvl8pPr>
            <a:lvl9pPr marR="0" lvl="8" algn="l" rtl="0">
              <a:lnSpc>
                <a:spcPct val="100000"/>
              </a:lnSpc>
              <a:spcBef>
                <a:spcPts val="0"/>
              </a:spcBef>
              <a:spcAft>
                <a:spcPts val="0"/>
              </a:spcAft>
              <a:buClr>
                <a:schemeClr val="dk1"/>
              </a:buClr>
              <a:buSzPts val="3000"/>
              <a:buFont typeface="Raleway"/>
              <a:buNone/>
              <a:defRPr sz="3000" b="1" i="0" u="none" strike="noStrike" cap="none">
                <a:solidFill>
                  <a:schemeClr val="dk1"/>
                </a:solidFill>
                <a:latin typeface="Raleway"/>
                <a:ea typeface="Raleway"/>
                <a:cs typeface="Raleway"/>
                <a:sym typeface="Raleway"/>
              </a:defRPr>
            </a:lvl9pPr>
          </a:lstStyle>
          <a:p>
            <a:r>
              <a:rPr lang="en-US" b="1" kern="0" dirty="0">
                <a:solidFill>
                  <a:schemeClr val="bg2"/>
                </a:solidFill>
                <a:latin typeface="Segoe UI" panose="020B0502040204020203" pitchFamily="34" charset="0"/>
                <a:cs typeface="Segoe UI" panose="020B0502040204020203" pitchFamily="34" charset="0"/>
              </a:rPr>
              <a:t>LIST OF ATTACHMENTS </a:t>
            </a:r>
          </a:p>
        </p:txBody>
      </p:sp>
      <p:sp>
        <p:nvSpPr>
          <p:cNvPr id="4" name="TextBox 3">
            <a:extLst>
              <a:ext uri="{FF2B5EF4-FFF2-40B4-BE49-F238E27FC236}">
                <a16:creationId xmlns:a16="http://schemas.microsoft.com/office/drawing/2014/main" id="{612EB1D3-3FD3-832E-E906-6A3D8111E4CE}"/>
              </a:ext>
            </a:extLst>
          </p:cNvPr>
          <p:cNvSpPr txBox="1"/>
          <p:nvPr/>
        </p:nvSpPr>
        <p:spPr>
          <a:xfrm>
            <a:off x="875481" y="5855011"/>
            <a:ext cx="10303796" cy="369332"/>
          </a:xfrm>
          <a:prstGeom prst="rect">
            <a:avLst/>
          </a:prstGeom>
          <a:noFill/>
        </p:spPr>
        <p:txBody>
          <a:bodyPr wrap="square" rtlCol="0">
            <a:spAutoFit/>
          </a:bodyPr>
          <a:lstStyle/>
          <a:p>
            <a:r>
              <a:rPr lang="en-US" dirty="0"/>
              <a:t>Contract Attachments will be updated with incorporation date in subsequent contract modifications.</a:t>
            </a:r>
          </a:p>
        </p:txBody>
      </p:sp>
      <p:graphicFrame>
        <p:nvGraphicFramePr>
          <p:cNvPr id="5" name="Table 4">
            <a:extLst>
              <a:ext uri="{FF2B5EF4-FFF2-40B4-BE49-F238E27FC236}">
                <a16:creationId xmlns:a16="http://schemas.microsoft.com/office/drawing/2014/main" id="{F25464B9-4375-38B8-7300-2EF9D8B85BC7}"/>
              </a:ext>
            </a:extLst>
          </p:cNvPr>
          <p:cNvGraphicFramePr>
            <a:graphicFrameLocks noGrp="1"/>
          </p:cNvGraphicFramePr>
          <p:nvPr>
            <p:extLst>
              <p:ext uri="{D42A27DB-BD31-4B8C-83A1-F6EECF244321}">
                <p14:modId xmlns:p14="http://schemas.microsoft.com/office/powerpoint/2010/main" val="2565398278"/>
              </p:ext>
            </p:extLst>
          </p:nvPr>
        </p:nvGraphicFramePr>
        <p:xfrm>
          <a:off x="875481" y="1907482"/>
          <a:ext cx="9500616" cy="3805060"/>
        </p:xfrm>
        <a:graphic>
          <a:graphicData uri="http://schemas.openxmlformats.org/drawingml/2006/table">
            <a:tbl>
              <a:tblPr/>
              <a:tblGrid>
                <a:gridCol w="1562404">
                  <a:extLst>
                    <a:ext uri="{9D8B030D-6E8A-4147-A177-3AD203B41FA5}">
                      <a16:colId xmlns:a16="http://schemas.microsoft.com/office/drawing/2014/main" val="3593019708"/>
                    </a:ext>
                  </a:extLst>
                </a:gridCol>
                <a:gridCol w="4422803">
                  <a:extLst>
                    <a:ext uri="{9D8B030D-6E8A-4147-A177-3AD203B41FA5}">
                      <a16:colId xmlns:a16="http://schemas.microsoft.com/office/drawing/2014/main" val="3880384814"/>
                    </a:ext>
                  </a:extLst>
                </a:gridCol>
                <a:gridCol w="1712635">
                  <a:extLst>
                    <a:ext uri="{9D8B030D-6E8A-4147-A177-3AD203B41FA5}">
                      <a16:colId xmlns:a16="http://schemas.microsoft.com/office/drawing/2014/main" val="3163374385"/>
                    </a:ext>
                  </a:extLst>
                </a:gridCol>
                <a:gridCol w="1802774">
                  <a:extLst>
                    <a:ext uri="{9D8B030D-6E8A-4147-A177-3AD203B41FA5}">
                      <a16:colId xmlns:a16="http://schemas.microsoft.com/office/drawing/2014/main" val="2280057353"/>
                    </a:ext>
                  </a:extLst>
                </a:gridCol>
              </a:tblGrid>
              <a:tr h="461678">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Attachment</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Description</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Date</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 of Pages (including the cover page)</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9256463"/>
                  </a:ext>
                </a:extLst>
              </a:tr>
              <a:tr h="362812">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Statement of Work: SEWP Contract Scope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6.2024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6669944"/>
                  </a:ext>
                </a:extLst>
              </a:tr>
              <a:tr h="259497">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SEWP Program Performance</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3.2024 </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574544"/>
                  </a:ext>
                </a:extLst>
              </a:tr>
              <a:tr h="362812">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SEWP Contract Holder User Manual (CHUM)</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effectLst/>
                          <a:latin typeface="Times New Roman" panose="02020603050405020304" pitchFamily="18" charset="0"/>
                          <a:ea typeface="Times New Roman" panose="02020603050405020304" pitchFamily="18" charset="0"/>
                          <a:cs typeface="Times New Roman" panose="02020603050405020304" pitchFamily="18" charset="0"/>
                        </a:rPr>
                        <a:t>6.2024</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3762102"/>
                  </a:ext>
                </a:extLst>
              </a:tr>
              <a:tr h="408658">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Contract Data Requirements Deliverable (DRD) List</a:t>
                      </a:r>
                      <a:r>
                        <a:rPr lang="en-US" sz="11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1.2025</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4452302"/>
                  </a:ext>
                </a:extLst>
              </a:tr>
              <a:tr h="259497">
                <a:tc>
                  <a:txBody>
                    <a:bodyPr/>
                    <a:lstStyle/>
                    <a:p>
                      <a:pPr marL="0" marR="0" algn="ctr">
                        <a:lnSpc>
                          <a:spcPct val="107000"/>
                        </a:lnSpc>
                        <a:spcAft>
                          <a:spcPts val="800"/>
                        </a:spcAft>
                        <a:buNone/>
                      </a:pPr>
                      <a:r>
                        <a:rPr lang="en-US" sz="11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kern="100">
                          <a:effectLst/>
                          <a:latin typeface="Times New Roman" panose="02020603050405020304" pitchFamily="18" charset="0"/>
                          <a:ea typeface="Times New Roman" panose="02020603050405020304" pitchFamily="18" charset="0"/>
                          <a:cs typeface="Times New Roman" panose="02020603050405020304" pitchFamily="18" charset="0"/>
                        </a:rPr>
                        <a:t>SEWP Database of Record</a:t>
                      </a: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TBD </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TBD</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0277418"/>
                  </a:ext>
                </a:extLst>
              </a:tr>
              <a:tr h="548087">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AbilityOne Formal Agreement</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 Days after contract award</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TBD</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5865277"/>
                  </a:ext>
                </a:extLst>
              </a:tr>
              <a:tr h="408658">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Small Business Subcontracting Plan (Other than Small Businesses)</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TBS</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TBD</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8735750"/>
                  </a:ext>
                </a:extLst>
              </a:tr>
              <a:tr h="733361">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SEWP C-SCRM Annual Plan (C-SCRM Attestation Form or Open Trusted Technology Provider </a:t>
                      </a:r>
                      <a:r>
                        <a:rPr lang="en-US" sz="1100" kern="100" baseline="30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TM </a:t>
                      </a: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Standard (O-TTPS) Certification)</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TBP</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1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TBD</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83751" marR="83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6684700"/>
                  </a:ext>
                </a:extLst>
              </a:tr>
            </a:tbl>
          </a:graphicData>
        </a:graphic>
      </p:graphicFrame>
      <p:sp>
        <p:nvSpPr>
          <p:cNvPr id="6" name="TextBox 5">
            <a:extLst>
              <a:ext uri="{FF2B5EF4-FFF2-40B4-BE49-F238E27FC236}">
                <a16:creationId xmlns:a16="http://schemas.microsoft.com/office/drawing/2014/main" id="{9FE7FC3B-B313-3D37-48CE-8528492073D1}"/>
              </a:ext>
            </a:extLst>
          </p:cNvPr>
          <p:cNvSpPr txBox="1"/>
          <p:nvPr/>
        </p:nvSpPr>
        <p:spPr>
          <a:xfrm>
            <a:off x="875481" y="1261152"/>
            <a:ext cx="9500616" cy="646331"/>
          </a:xfrm>
          <a:prstGeom prst="rect">
            <a:avLst/>
          </a:prstGeom>
          <a:noFill/>
        </p:spPr>
        <p:txBody>
          <a:bodyPr wrap="square" rtlCol="0">
            <a:spAutoFit/>
          </a:bodyPr>
          <a:lstStyle/>
          <a:p>
            <a:r>
              <a:rPr lang="en-US" dirty="0"/>
              <a:t>2.1 GSFC 52.211-101 LIST OF ATTACHMENTS. (NOV 2022)</a:t>
            </a:r>
          </a:p>
          <a:p>
            <a:r>
              <a:rPr lang="en-US" dirty="0"/>
              <a:t>The following documents are attached hereto and made a part of this contract:</a:t>
            </a:r>
          </a:p>
        </p:txBody>
      </p:sp>
    </p:spTree>
    <p:extLst>
      <p:ext uri="{BB962C8B-B14F-4D97-AF65-F5344CB8AC3E}">
        <p14:creationId xmlns:p14="http://schemas.microsoft.com/office/powerpoint/2010/main" val="664309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345FD-3229-7970-E7F1-2EB9FC9C3A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5EA186-6F72-2E1F-10D7-48E413F32172}"/>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000" b="1" kern="0" dirty="0">
                <a:solidFill>
                  <a:schemeClr val="tx1"/>
                </a:solidFill>
              </a:rPr>
              <a:t>A.1.6 GSFC 52.217-92 EFFECTIVE ORDERING PERIOD (JAN 2014)</a:t>
            </a:r>
          </a:p>
          <a:p>
            <a:pPr marL="139700" indent="0">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The effective ordering period of this contract shall be for a period of 10 years from the contract's effective date of 11/1/2026*. Orders placed against this contract can be completed up to 60 months past the contract’s expiration date.</a:t>
            </a:r>
          </a:p>
          <a:p>
            <a:pPr marL="139700" indent="0" algn="ctr">
              <a:buFont typeface="Inter"/>
              <a:buNone/>
            </a:pPr>
            <a:endParaRPr lang="en-US" sz="2000" b="1" kern="0" dirty="0">
              <a:solidFill>
                <a:schemeClr val="tx1"/>
              </a:solidFill>
            </a:endParaRPr>
          </a:p>
          <a:p>
            <a:pPr marL="139700" indent="0" algn="ctr">
              <a:buFont typeface="Inter"/>
              <a:buNone/>
            </a:pPr>
            <a:r>
              <a:rPr lang="en-US" sz="2000" b="1" kern="0" dirty="0">
                <a:solidFill>
                  <a:schemeClr val="tx1"/>
                </a:solidFill>
              </a:rPr>
              <a:t>(End of clause)</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*Subject to change</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898CB1CC-9093-2AF0-A749-52E9AD172735}"/>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EFFECTIVE ORDERING PERIOD</a:t>
            </a:r>
            <a:endPar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681256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FFA1A-9959-4E5E-CC49-FE59430A1B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02CF7A-77D8-21EE-5DAE-0F92EB02840D}"/>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fontScale="925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000" b="1" kern="0" dirty="0">
                <a:solidFill>
                  <a:schemeClr val="tx1"/>
                </a:solidFill>
              </a:rPr>
              <a:t>A.1.7 AUTHORIZED CONTRACT TYPES*</a:t>
            </a:r>
          </a:p>
          <a:p>
            <a:pPr marL="139700" indent="0">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The SEWP GWAC allows for Firm Fixed Price, Time and Material, Labor Hour, Fixed Price Award Fee, Fixed Price Incentive Fee, Fixed Price Economic Price Adjustment, or any hybrid of commercial contract types for orders. Ordering Contracting Officers are required to include the appropriate FAR and agency clauses when using a respective contract type.</a:t>
            </a:r>
          </a:p>
          <a:p>
            <a:pPr marL="139700" indent="0">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r>
              <a:rPr lang="en-US" sz="20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*Plan to add BPA authority in a future contract modification </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6EA46ACE-4895-85B5-76DE-C50AF9036668}"/>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AUTHORIZED CONTRACT TYPES</a:t>
            </a:r>
            <a:endPar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905867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6ACD2-C45D-0C18-507E-C94E20BD66C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C8DBC4-493F-C3A5-76AC-8099D2247DD2}"/>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000" b="1" kern="0" dirty="0">
                <a:solidFill>
                  <a:schemeClr val="tx1"/>
                </a:solidFill>
              </a:rPr>
              <a:t>A.1.30.1. Cybersecurity-Supply Chain Risk Management (C-SCRM) Plan (Attestation Form)</a:t>
            </a:r>
          </a:p>
          <a:p>
            <a:pPr marL="139700" indent="0">
              <a:buFont typeface="Inter"/>
              <a:buNone/>
            </a:pPr>
            <a:endParaRPr lang="en-US" sz="2000" b="1" kern="0" dirty="0">
              <a:solidFill>
                <a:schemeClr val="tx1"/>
              </a:solidFill>
            </a:endParaRPr>
          </a:p>
          <a:p>
            <a:pPr marL="139700" indent="0">
              <a:buFont typeface="Inter"/>
              <a:buNone/>
            </a:pPr>
            <a:r>
              <a:rPr lang="en-US" sz="2000" kern="0" dirty="0">
                <a:solidFill>
                  <a:schemeClr val="tx1"/>
                </a:solidFill>
              </a:rPr>
              <a:t>In accordance with DRD #3, a C-SCRM Plan must be submitted to the SEWP Program Management Office annually and no later than </a:t>
            </a:r>
            <a:r>
              <a:rPr lang="en-US" sz="2000" b="1" kern="0" dirty="0">
                <a:solidFill>
                  <a:schemeClr val="tx1"/>
                </a:solidFill>
              </a:rPr>
              <a:t>60 calendar days after Contract award date and will be incorporated into the contract as Attachment J</a:t>
            </a:r>
            <a:r>
              <a:rPr lang="en-US" sz="2000" kern="0" dirty="0">
                <a:solidFill>
                  <a:schemeClr val="tx1"/>
                </a:solidFill>
              </a:rPr>
              <a:t>. Refer to NIST SP 800-.161 (most current version) for additional guidance.</a:t>
            </a:r>
          </a:p>
          <a:p>
            <a:pPr marL="139700" indent="0">
              <a:buFont typeface="Inter"/>
              <a:buNone/>
            </a:pPr>
            <a:endParaRPr lang="en-US" sz="2000" kern="0" dirty="0">
              <a:solidFill>
                <a:schemeClr val="tx1"/>
              </a:solidFill>
            </a:endParaRPr>
          </a:p>
          <a:p>
            <a:pPr marL="139700" indent="0">
              <a:buFont typeface="Inter"/>
              <a:buNone/>
            </a:pPr>
            <a:r>
              <a:rPr lang="en-US" sz="2000" b="1" kern="0" dirty="0">
                <a:solidFill>
                  <a:schemeClr val="tx1"/>
                </a:solidFill>
              </a:rPr>
              <a:t>Alternatively, an annual report noting certification with the ISO 20243 standard including a copy of a valid active Open Trusted Technology Provider™ Standard (O-TTPS) Certification can be submitted.</a:t>
            </a:r>
          </a:p>
          <a:p>
            <a:pPr marL="139700" indent="0">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To learn more about O-TTPS Self-Assessed Certification and the O-TTPS Third-Party Assessed Certification, please view The Open Group's O-TTPS Certification Program page. </a:t>
            </a:r>
          </a:p>
          <a:p>
            <a:pPr marL="139700" indent="0">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For more information about the ISO 20243 Standard, view parts 1 and 2 on their website: </a:t>
            </a:r>
          </a:p>
          <a:p>
            <a:pPr marL="139700" indent="0">
              <a:buFont typeface="Inter"/>
              <a:buNone/>
            </a:pPr>
            <a:endParaRPr lang="en-US" sz="2000" b="1" kern="0" dirty="0">
              <a:solidFill>
                <a:schemeClr val="tx1"/>
              </a:solidFill>
            </a:endParaRPr>
          </a:p>
          <a:p>
            <a:pPr marL="139700" indent="0">
              <a:buFont typeface="Inter"/>
              <a:buNone/>
            </a:pPr>
            <a:r>
              <a:rPr lang="en-US" sz="2000" b="1" kern="0" dirty="0">
                <a:solidFill>
                  <a:schemeClr val="tx1"/>
                </a:solidFill>
              </a:rPr>
              <a:t>•	ISO/IEC 20243-1:2023 - Part 1: Requirements and recommendations</a:t>
            </a:r>
          </a:p>
          <a:p>
            <a:pPr marL="139700" indent="0">
              <a:buFont typeface="Inter"/>
              <a:buNone/>
            </a:pPr>
            <a:r>
              <a:rPr lang="en-US" sz="2000" b="1" kern="0" dirty="0">
                <a:solidFill>
                  <a:schemeClr val="tx1"/>
                </a:solidFill>
              </a:rPr>
              <a:t>•	ISO/IEC 20243-2:2023 - Part 2: Assessment procedures for the O-TTPS and ISO/IEC 20243-1:2018</a:t>
            </a:r>
          </a:p>
          <a:p>
            <a:pPr marL="139700" indent="0">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r>
              <a:rPr lang="en-US" sz="20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D26E2B56-4875-BFF4-9A0F-01E76DBF3895}"/>
              </a:ext>
            </a:extLst>
          </p:cNvPr>
          <p:cNvSpPr txBox="1"/>
          <p:nvPr/>
        </p:nvSpPr>
        <p:spPr>
          <a:xfrm>
            <a:off x="1993393" y="-90358"/>
            <a:ext cx="9998878" cy="1200329"/>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Cybersecurity-Supply Chain Risk Management Plan</a:t>
            </a:r>
            <a:endPar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61356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71E46-E009-A032-B13B-B11776A9835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A693C1-AB50-A32E-C0B8-A42615172530}"/>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fontScale="92500" lnSpcReduction="1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200" b="1" kern="0" dirty="0">
                <a:solidFill>
                  <a:schemeClr val="tx1"/>
                </a:solidFill>
              </a:rPr>
              <a:t>A.1.30.2. C-SCRM Incident Reporting</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In accordance with DRD #3, a C-SCRM incident is any disruption to the supplier of, or SDLC of a covered article that could include, but are not limited to:</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1.	Malware or ransomware attacks targeting a supplier’s systems, leading to the compromise of sensitive data or disruption of operations.</a:t>
            </a:r>
          </a:p>
          <a:p>
            <a:pPr marL="139700" indent="0">
              <a:buFont typeface="Inter"/>
              <a:buNone/>
            </a:pPr>
            <a:r>
              <a:rPr lang="en-US" sz="2200" b="1" kern="0" dirty="0">
                <a:solidFill>
                  <a:schemeClr val="tx1"/>
                </a:solidFill>
              </a:rPr>
              <a:t>2.	Insider threats within a supplier organization that results in the theft or manipulation of data.</a:t>
            </a:r>
          </a:p>
          <a:p>
            <a:pPr marL="139700" indent="0">
              <a:buFont typeface="Inter"/>
              <a:buNone/>
            </a:pPr>
            <a:r>
              <a:rPr lang="en-US" sz="2200" b="1" kern="0" dirty="0">
                <a:solidFill>
                  <a:schemeClr val="tx1"/>
                </a:solidFill>
              </a:rPr>
              <a:t>3.	Third-party software vulnerabilities that are exploited by threats actors to gain unauthorized access to the supply chain network.</a:t>
            </a:r>
          </a:p>
          <a:p>
            <a:pPr marL="139700" indent="0">
              <a:buFont typeface="Inter"/>
              <a:buNone/>
            </a:pPr>
            <a:r>
              <a:rPr lang="en-US" sz="2200" b="1" kern="0" dirty="0">
                <a:solidFill>
                  <a:schemeClr val="tx1"/>
                </a:solidFill>
              </a:rPr>
              <a:t>4.	Counterfeit components or products being introduced into the supply chain, leading to quality issues or security vulnerabilities.</a:t>
            </a:r>
          </a:p>
          <a:p>
            <a:pPr marL="139700" indent="0">
              <a:buFont typeface="Inter"/>
              <a:buNone/>
            </a:pPr>
            <a:r>
              <a:rPr lang="en-US" sz="2200" b="1" kern="0" dirty="0">
                <a:solidFill>
                  <a:schemeClr val="tx1"/>
                </a:solidFill>
              </a:rPr>
              <a:t>5.	Lack of proper security controls or standards within a supplier’s infrastructure, making them more susceptible to cyberattacks.</a:t>
            </a:r>
          </a:p>
          <a:p>
            <a:pPr marL="139700" indent="0">
              <a:buFont typeface="Inter"/>
              <a:buNone/>
            </a:pPr>
            <a:endParaRPr lang="en-US" sz="22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60C982DC-ABF6-6A6A-1549-70E59C03B71E}"/>
              </a:ext>
            </a:extLst>
          </p:cNvPr>
          <p:cNvSpPr txBox="1"/>
          <p:nvPr/>
        </p:nvSpPr>
        <p:spPr>
          <a:xfrm>
            <a:off x="2193122" y="165674"/>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C-SCRM Incident Reporting</a:t>
            </a:r>
          </a:p>
        </p:txBody>
      </p:sp>
    </p:spTree>
    <p:extLst>
      <p:ext uri="{BB962C8B-B14F-4D97-AF65-F5344CB8AC3E}">
        <p14:creationId xmlns:p14="http://schemas.microsoft.com/office/powerpoint/2010/main" val="4278408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87A76-0D5D-7A14-60ED-E77D5AD1B6E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3EE9D2-E7F7-818F-3CCD-145F83A2BD6A}"/>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fontScale="85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The Contractor is required to report any C-SCRM security incident(s) that involves a potential compromise for any Contract related system or data within 72 hours of knowledge of the event. Reports shall be forwarded to the SEWP Program Management Office. The Contractor is also responsible for reporting C-SCRM incidents to agency customers impacted by the potential compromise by notifying the cognizant ordering contracting officer at the task order level. </a:t>
            </a:r>
          </a:p>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The report must include a detailed description of the incident, the date and time of the incident, the location, affected system(s) and/or cybersecurity supply chain element(s), contract number, and any other related information involving the incident. </a:t>
            </a:r>
          </a:p>
          <a:p>
            <a:pPr marL="139700" indent="0">
              <a:buFont typeface="Inter"/>
              <a:buNone/>
            </a:pPr>
            <a:r>
              <a:rPr lang="en-US" sz="2200" b="1" kern="0" dirty="0">
                <a:solidFill>
                  <a:schemeClr val="tx1"/>
                </a:solidFill>
              </a:rPr>
              <a:t>The contractor is required to provide a corrective action plan within 30 days of the incident to include the implementation of risk remediation and a risk mitigation plan.</a:t>
            </a:r>
          </a:p>
          <a:p>
            <a:pPr marL="139700" indent="0">
              <a:buFont typeface="Inter"/>
              <a:buNone/>
            </a:pPr>
            <a:endParaRPr lang="en-US" sz="2200" b="1" kern="0" dirty="0">
              <a:solidFill>
                <a:schemeClr val="tx1"/>
              </a:solidFill>
            </a:endParaRPr>
          </a:p>
          <a:p>
            <a:pPr marL="139700" indent="0" algn="ctr">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A70E2859-0438-8F80-E68B-A377C48966B6}"/>
              </a:ext>
            </a:extLst>
          </p:cNvPr>
          <p:cNvSpPr txBox="1"/>
          <p:nvPr/>
        </p:nvSpPr>
        <p:spPr>
          <a:xfrm>
            <a:off x="2193122" y="165674"/>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C-SCRM Incident Reporting Cont.</a:t>
            </a:r>
          </a:p>
        </p:txBody>
      </p:sp>
    </p:spTree>
    <p:extLst>
      <p:ext uri="{BB962C8B-B14F-4D97-AF65-F5344CB8AC3E}">
        <p14:creationId xmlns:p14="http://schemas.microsoft.com/office/powerpoint/2010/main" val="2082858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D3F6B-AE14-7912-9132-820F7F012D2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90410F-3E0A-EA6B-E4B2-5C37049672EF}"/>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fontScale="70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A.1.35 AbilityOne SUBCONTRACTING </a:t>
            </a:r>
          </a:p>
          <a:p>
            <a:pPr marL="139700" indent="0">
              <a:buFont typeface="Inter"/>
              <a:buNone/>
            </a:pPr>
            <a:endParaRPr lang="en-US" sz="2200" b="1" kern="0" dirty="0">
              <a:solidFill>
                <a:schemeClr val="tx1"/>
              </a:solidFill>
            </a:endParaRPr>
          </a:p>
          <a:p>
            <a:pPr marL="139700" indent="0">
              <a:buFont typeface="Inter"/>
              <a:buNone/>
            </a:pPr>
            <a:r>
              <a:rPr lang="en-US" sz="2200" kern="0" dirty="0">
                <a:solidFill>
                  <a:schemeClr val="tx1"/>
                </a:solidFill>
              </a:rPr>
              <a:t>All Contractors competing and awarded a SEWP contract under NAICS Codes provided in A.1.34 NAICS and In-Scope NAICS Codes have a mandatory requirement to utilize AbilityOne non-profit organizations as Subcontractors on orders utilizing any of the referenced NAICS codes identified with an asterisk. All Contractors competing and awarded a SEWP order using Product Service Codes (PSC): D321 – IT and Telecom- Help Desk,  DE01 – IT and Telecom – End User: Help Desk; Tier1-2, Workspace, Print, Productivity Tools (Labor), DE10 – IT and Telecom – End User As A Service: Help Desk; Tier 1-2, Workspace, Print, Productivity Tools,  7E20 – IT and Telecom – End User: Help Desk; Tier 1-2, Workspace, Print, Productivity Tool (HW/Perpetual SW), have a mandatory requirement to utilize AbilityOne non-profit organizations as Subcontractors utilizing any of the referenced Product Service Codes.</a:t>
            </a:r>
          </a:p>
          <a:p>
            <a:pPr marL="139700" indent="0">
              <a:buFont typeface="Inter"/>
              <a:buNone/>
            </a:pPr>
            <a:endParaRPr lang="en-US" sz="2200" b="1" kern="0" dirty="0">
              <a:solidFill>
                <a:schemeClr val="tx1"/>
              </a:solidFill>
            </a:endParaRPr>
          </a:p>
          <a:p>
            <a:pPr marL="139700" indent="0">
              <a:buFont typeface="Inter"/>
              <a:buNone/>
            </a:pPr>
            <a:r>
              <a:rPr lang="en-US" sz="2200" kern="0" dirty="0">
                <a:solidFill>
                  <a:schemeClr val="tx1"/>
                </a:solidFill>
              </a:rPr>
              <a:t>All AbilityOne subcontractors shall be utilized for services provided by AbilityOne nonprofit agencies that employ people who are blind or have significant disabilities and are affiliated with the </a:t>
            </a:r>
            <a:r>
              <a:rPr lang="en-US" sz="2200" kern="0" dirty="0" err="1">
                <a:solidFill>
                  <a:schemeClr val="tx1"/>
                </a:solidFill>
              </a:rPr>
              <a:t>SourceAmerica</a:t>
            </a:r>
            <a:r>
              <a:rPr lang="en-US" sz="2200" kern="0" dirty="0">
                <a:solidFill>
                  <a:schemeClr val="tx1"/>
                </a:solidFill>
              </a:rPr>
              <a:t> or the National Industries for the Blind (NIB), the central nonprofit agencies under the AbilityOne Program (www.abilityone.gov). </a:t>
            </a:r>
            <a:r>
              <a:rPr lang="en-US" sz="2200" b="1" kern="0" dirty="0">
                <a:solidFill>
                  <a:schemeClr val="tx1"/>
                </a:solidFill>
              </a:rPr>
              <a:t>Attachment H is applicable at the order level and the AbilityOne Central Nonprofits will provide reporting to the SEWP PMO at the Contract level in the aggregate to verify what is submitted by the contract holder.</a:t>
            </a:r>
            <a:r>
              <a:rPr lang="en-US" sz="2200" kern="0" dirty="0">
                <a:solidFill>
                  <a:schemeClr val="tx1"/>
                </a:solidFill>
              </a:rPr>
              <a:t> The contractor shall identify in the Ability One Commitment letter the communication with </a:t>
            </a:r>
            <a:r>
              <a:rPr lang="en-US" sz="2200" kern="0" dirty="0" err="1">
                <a:solidFill>
                  <a:schemeClr val="tx1"/>
                </a:solidFill>
              </a:rPr>
              <a:t>SourceAmerica</a:t>
            </a:r>
            <a:r>
              <a:rPr lang="en-US" sz="2200" kern="0" dirty="0">
                <a:solidFill>
                  <a:schemeClr val="tx1"/>
                </a:solidFill>
              </a:rPr>
              <a:t>/NIB representative acknowledging a pre-existing agreement or identifying qualified nonprofit agencies to use for SEWP subcontracting opportunities. To assist contractors in finding qualified AbilityOne nonprofits, contact: primecontractor@abilityone.org. </a:t>
            </a:r>
          </a:p>
          <a:p>
            <a:pPr marL="139700" indent="0">
              <a:buFont typeface="Inter"/>
              <a:buNone/>
            </a:pPr>
            <a:endParaRPr lang="en-US" sz="22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0C61343B-DA1E-835A-109F-F83C5963B7C6}"/>
              </a:ext>
            </a:extLst>
          </p:cNvPr>
          <p:cNvSpPr txBox="1"/>
          <p:nvPr/>
        </p:nvSpPr>
        <p:spPr>
          <a:xfrm>
            <a:off x="2193122" y="165674"/>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AbilityOne SUBCONTRACTING </a:t>
            </a:r>
          </a:p>
        </p:txBody>
      </p:sp>
    </p:spTree>
    <p:extLst>
      <p:ext uri="{BB962C8B-B14F-4D97-AF65-F5344CB8AC3E}">
        <p14:creationId xmlns:p14="http://schemas.microsoft.com/office/powerpoint/2010/main" val="2341821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5BC53-354E-E44C-7B01-8F6F4307761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28C6F5-AD7E-6D33-672E-E3D63666CEC1}"/>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endParaRPr lang="en-US" sz="2200" b="1" kern="0" dirty="0">
              <a:solidFill>
                <a:schemeClr val="tx1"/>
              </a:solidFill>
            </a:endParaRPr>
          </a:p>
          <a:p>
            <a:pPr marL="139700" indent="0">
              <a:buFont typeface="Inter"/>
              <a:buNone/>
            </a:pPr>
            <a:r>
              <a:rPr lang="en-US" sz="2200" b="1" kern="0" dirty="0">
                <a:solidFill>
                  <a:schemeClr val="tx1"/>
                </a:solidFill>
              </a:rPr>
              <a:t>Upon award, the SEWP Contract Holder shall have an established formal agreement with AbilityOne Non-Profit Agency (NPA)/Non-Profit Agencies NPAs as proof of commitment to meeting the mandatory requirement to utilize non-profit organizations, which will be incorporated into the contract as Attachment H*. </a:t>
            </a:r>
            <a:r>
              <a:rPr lang="en-US" sz="2200" kern="0" dirty="0">
                <a:solidFill>
                  <a:schemeClr val="tx1"/>
                </a:solidFill>
              </a:rPr>
              <a:t>The formal agreement shall outline the qualifications for subcontracting inclusive of facility clearance level, various company certifications, and the process for notification of applicable order level solicitations and the subcontractor’s acceptance to perform work. Contract holders shall allocate a target goal of at least 2% of the overall value of all task orders placed under AbilityOne NAICS codes. If Ability One subcontractor is unable to perform the work, the contractor may utilize their own subcontractors or perform the work as the prime. The contractor is required to submit a quarterly report reflecting which orders have been subcontracted to qualified AbilityOne Non-profits. In the yearly report, if the goal is not met, then the contractor shall state what they will do to improve efforts to meet the goal. The quarterly and yearly report shall be sent via email to primecontractor@abilityone.org with subject header- (insert Contract Number) AbilityOne Subcontracting (insert Quarterly or Yearly) Report. </a:t>
            </a:r>
          </a:p>
          <a:p>
            <a:pPr marL="139700" indent="0" algn="ctr">
              <a:buFont typeface="Inter"/>
              <a:buNone/>
            </a:pPr>
            <a:endParaRPr lang="en-US" sz="2200" b="1" kern="0" dirty="0">
              <a:solidFill>
                <a:schemeClr val="tx1"/>
              </a:solidFill>
            </a:endParaRPr>
          </a:p>
          <a:p>
            <a:pPr marL="139700" indent="0" algn="ctr">
              <a:buFont typeface="Inter"/>
              <a:buNone/>
            </a:pPr>
            <a:r>
              <a:rPr lang="en-US" sz="2200" b="1" kern="0" dirty="0">
                <a:solidFill>
                  <a:schemeClr val="tx1"/>
                </a:solidFill>
              </a:rPr>
              <a:t>(End of text)</a:t>
            </a:r>
          </a:p>
          <a:p>
            <a:pPr marL="139700" indent="0" algn="ctr">
              <a:buFont typeface="Inter"/>
              <a:buNone/>
            </a:pPr>
            <a:endParaRPr lang="en-US" sz="2200" b="1" kern="0" dirty="0">
              <a:solidFill>
                <a:schemeClr val="tx1"/>
              </a:solidFill>
            </a:endParaRPr>
          </a:p>
          <a:p>
            <a:pPr marL="139700" indent="0">
              <a:buFont typeface="Inter"/>
              <a:buNone/>
            </a:pPr>
            <a:r>
              <a:rPr lang="en-US" sz="2000" b="1" kern="0" dirty="0">
                <a:solidFill>
                  <a:schemeClr val="tx1"/>
                </a:solidFill>
              </a:rPr>
              <a:t>*60 Days after contract award</a:t>
            </a: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lgn="ctr">
              <a:buFont typeface="Inter"/>
              <a:buNone/>
            </a:pPr>
            <a:endParaRPr lang="en-US" sz="2000" b="1" kern="0" dirty="0">
              <a:solidFill>
                <a:schemeClr val="tx1"/>
              </a:solidFill>
            </a:endParaRPr>
          </a:p>
          <a:p>
            <a:pPr marL="139700" indent="0">
              <a:buFont typeface="Inter"/>
              <a:buNone/>
            </a:pPr>
            <a:endParaRPr lang="en-US" sz="2000" b="1" kern="0" dirty="0">
              <a:solidFill>
                <a:schemeClr val="tx1"/>
              </a:solidFill>
            </a:endParaRPr>
          </a:p>
        </p:txBody>
      </p:sp>
      <p:sp>
        <p:nvSpPr>
          <p:cNvPr id="5" name="TextBox 4">
            <a:extLst>
              <a:ext uri="{FF2B5EF4-FFF2-40B4-BE49-F238E27FC236}">
                <a16:creationId xmlns:a16="http://schemas.microsoft.com/office/drawing/2014/main" id="{B994CB45-23BB-7384-E842-AA9DF59BE167}"/>
              </a:ext>
            </a:extLst>
          </p:cNvPr>
          <p:cNvSpPr txBox="1"/>
          <p:nvPr/>
        </p:nvSpPr>
        <p:spPr>
          <a:xfrm>
            <a:off x="2193122" y="165674"/>
            <a:ext cx="9998878"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AbilityOne SUBCONTRACTING Cont. </a:t>
            </a:r>
          </a:p>
        </p:txBody>
      </p:sp>
    </p:spTree>
    <p:extLst>
      <p:ext uri="{BB962C8B-B14F-4D97-AF65-F5344CB8AC3E}">
        <p14:creationId xmlns:p14="http://schemas.microsoft.com/office/powerpoint/2010/main" val="1375414662"/>
      </p:ext>
    </p:extLst>
  </p:cSld>
  <p:clrMapOvr>
    <a:masterClrMapping/>
  </p:clrMapOvr>
</p:sld>
</file>

<file path=ppt/theme/theme1.xml><?xml version="1.0" encoding="utf-8"?>
<a:theme xmlns:a="http://schemas.openxmlformats.org/drawingml/2006/main" name="Medical Conference Style Presentation by Slidesgo">
  <a:themeElements>
    <a:clrScheme name="Simple Light">
      <a:dk1>
        <a:srgbClr val="2066B8"/>
      </a:dk1>
      <a:lt1>
        <a:srgbClr val="000000"/>
      </a:lt1>
      <a:dk2>
        <a:srgbClr val="FFFFFF"/>
      </a:dk2>
      <a:lt2>
        <a:srgbClr val="11437E"/>
      </a:lt2>
      <a:accent1>
        <a:srgbClr val="4D8EE0"/>
      </a:accent1>
      <a:accent2>
        <a:srgbClr val="E2E2E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otalTime>4064</TotalTime>
  <Words>4017</Words>
  <Application>Microsoft Office PowerPoint</Application>
  <PresentationFormat>Widescreen</PresentationFormat>
  <Paragraphs>460</Paragraphs>
  <Slides>23</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Aptos</vt:lpstr>
      <vt:lpstr>Aptos Display</vt:lpstr>
      <vt:lpstr>Arial</vt:lpstr>
      <vt:lpstr>Be Vietnam Pro Black</vt:lpstr>
      <vt:lpstr>Inter</vt:lpstr>
      <vt:lpstr>Raleway</vt:lpstr>
      <vt:lpstr>Segoe UI</vt:lpstr>
      <vt:lpstr>Times New Roman</vt:lpstr>
      <vt:lpstr>Medical Conference Style Presentation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Franklin, Courtney L. (GSFC-SEWP)[Halvik Corp]</dc:creator>
  <cp:lastModifiedBy>Nicol, George S. (GSFC-LP013)</cp:lastModifiedBy>
  <cp:revision>36</cp:revision>
  <dcterms:created xsi:type="dcterms:W3CDTF">2026-06-02T12:26:57Z</dcterms:created>
  <dcterms:modified xsi:type="dcterms:W3CDTF">2026-07-23T21:41:29Z</dcterms:modified>
</cp:coreProperties>
</file>