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4"/>
  </p:sldMasterIdLst>
  <p:notesMasterIdLst>
    <p:notesMasterId r:id="rId23"/>
  </p:notesMasterIdLst>
  <p:sldIdLst>
    <p:sldId id="256" r:id="rId5"/>
    <p:sldId id="258" r:id="rId6"/>
    <p:sldId id="260" r:id="rId7"/>
    <p:sldId id="314" r:id="rId8"/>
    <p:sldId id="276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2" r:id="rId18"/>
    <p:sldId id="315" r:id="rId19"/>
    <p:sldId id="277" r:id="rId20"/>
    <p:sldId id="270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47CC626-446F-2908-29E6-B125FF0BE06F}" name="Berg, Olive S. (GSFC-703.H)[Halvik Corp]" initials="OB" userId="S::oberg@ndc.nasa.gov::d87e601d-7fc8-42d5-9e05-f195bf540e11" providerId="AD"/>
  <p188:author id="{051409C9-D9B6-B7D8-98C7-551640BF972C}" name="Cole, Grant E. (GSFC-SEWP)[Halvik Corp]" initials="GC" userId="S::gecole1@ndc.nasa.gov::05dec345-3244-498d-8de6-e8521d61936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91" autoAdjust="0"/>
    <p:restoredTop sz="96370" autoAdjust="0"/>
  </p:normalViewPr>
  <p:slideViewPr>
    <p:cSldViewPr snapToGrid="0">
      <p:cViewPr varScale="1">
        <p:scale>
          <a:sx n="68" d="100"/>
          <a:sy n="68" d="100"/>
        </p:scale>
        <p:origin x="1044" y="60"/>
      </p:cViewPr>
      <p:guideLst>
        <p:guide orient="horz" pos="1440"/>
        <p:guide pos="3840"/>
      </p:guideLst>
    </p:cSldViewPr>
  </p:slideViewPr>
  <p:outlineViewPr>
    <p:cViewPr>
      <p:scale>
        <a:sx n="33" d="100"/>
        <a:sy n="33" d="100"/>
      </p:scale>
      <p:origin x="0" y="-81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2C8AB-3FB9-4F08-B317-0DD62AD67F9A}" type="datetimeFigureOut">
              <a:rPr lang="en-US" smtClean="0"/>
              <a:t>12/3/2024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9F922E-20E5-49DC-8741-57EF8C89DA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662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C130ED-DD3E-427F-A857-B5C0560101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12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9F922E-20E5-49DC-8741-57EF8C89DA7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203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DA1EC0-FBFB-404D-BDC2-97CD3A152D8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310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6pm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9F922E-20E5-49DC-8741-57EF8C89DA7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7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b="1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NASA SEWP – Solutions for Enterprise-Wide Procurement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766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background&#10;&#10;Description automatically generated">
            <a:extLst>
              <a:ext uri="{FF2B5EF4-FFF2-40B4-BE49-F238E27FC236}">
                <a16:creationId xmlns:a16="http://schemas.microsoft.com/office/drawing/2014/main" id="{120EAA16-EE94-C20B-4BBB-A71C5921A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"/>
            <a:ext cx="12192000" cy="68575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5525" y="552132"/>
            <a:ext cx="10363201" cy="456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87" b="1" i="0">
                <a:solidFill>
                  <a:srgbClr val="EFB21D"/>
                </a:solidFill>
                <a:latin typeface="+mj-lt"/>
                <a:cs typeface="Gotham Rounded Bold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97" b="0" i="0">
                <a:solidFill>
                  <a:srgbClr val="414142"/>
                </a:solidFill>
                <a:latin typeface="+mn-lt"/>
                <a:cs typeface="Gotham Rounded Book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US"/>
              <a:t>Page</a:t>
            </a:r>
            <a:r>
              <a:rPr lang="en-US" spc="-30"/>
              <a:t> </a:t>
            </a:r>
            <a:fld id="{81D60167-4931-47E6-BA6A-407CBD079E47}" type="slidenum">
              <a:rPr spc="-15" smtClean="0"/>
              <a:pPr marL="7701">
                <a:spcBef>
                  <a:spcPts val="85"/>
                </a:spcBef>
              </a:pPr>
              <a:t>‹#›</a:t>
            </a:fld>
            <a:endParaRPr spc="-15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0ACBC-B0AE-327F-B53B-A6F591D7A4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5525" y="1904144"/>
            <a:ext cx="7532392" cy="746544"/>
          </a:xfrm>
        </p:spPr>
        <p:txBody>
          <a:bodyPr/>
          <a:lstStyle>
            <a:lvl1pPr marL="207935" indent="-207935">
              <a:buFont typeface="Arial" panose="020B0604020202020204" pitchFamily="34" charset="0"/>
              <a:buChar char="•"/>
              <a:defRPr sz="1455"/>
            </a:lvl1pPr>
            <a:lvl2pPr marL="485181" indent="-207935">
              <a:buFont typeface="Arial" panose="020B0604020202020204" pitchFamily="34" charset="0"/>
              <a:buChar char="•"/>
              <a:defRPr sz="1213"/>
            </a:lvl2pPr>
            <a:lvl3pPr marL="762427" indent="-207935">
              <a:buFont typeface="Arial" panose="020B0604020202020204" pitchFamily="34" charset="0"/>
              <a:buChar char="•"/>
              <a:defRPr sz="1092"/>
            </a:lvl3pPr>
            <a:lvl4pPr marL="1039673" indent="-207935">
              <a:buFont typeface="Arial" panose="020B0604020202020204" pitchFamily="34" charset="0"/>
              <a:buChar char="•"/>
              <a:defRPr sz="1092"/>
            </a:lvl4pPr>
            <a:lvl5pPr marL="1316919" indent="-207935">
              <a:buFont typeface="Arial" panose="020B0604020202020204" pitchFamily="34" charset="0"/>
              <a:buChar char="•"/>
              <a:defRPr sz="109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91539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background&#10;&#10;Description automatically generated">
            <a:extLst>
              <a:ext uri="{FF2B5EF4-FFF2-40B4-BE49-F238E27FC236}">
                <a16:creationId xmlns:a16="http://schemas.microsoft.com/office/drawing/2014/main" id="{120EAA16-EE94-C20B-4BBB-A71C5921A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"/>
            <a:ext cx="12192000" cy="6857519"/>
          </a:xfrm>
          <a:prstGeom prst="rect">
            <a:avLst/>
          </a:prstGeom>
        </p:spPr>
      </p:pic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97" b="0" i="0">
                <a:solidFill>
                  <a:srgbClr val="414142"/>
                </a:solidFill>
                <a:latin typeface="Gotham Rounded Book"/>
                <a:cs typeface="Gotham Rounded Book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US"/>
              <a:t>Page</a:t>
            </a:r>
            <a:r>
              <a:rPr lang="en-US" spc="-30"/>
              <a:t> </a:t>
            </a:r>
            <a:fld id="{81D60167-4931-47E6-BA6A-407CBD079E47}" type="slidenum">
              <a:rPr spc="-15" smtClean="0"/>
              <a:pPr marL="7701">
                <a:spcBef>
                  <a:spcPts val="85"/>
                </a:spcBef>
              </a:pPr>
              <a:t>‹#›</a:t>
            </a:fld>
            <a:endParaRPr spc="-15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01457290-F91E-26E3-67DE-7E3984AE17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644591"/>
            <a:ext cx="10363201" cy="456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87" b="1" i="0">
                <a:solidFill>
                  <a:srgbClr val="EFB21D"/>
                </a:solidFill>
                <a:latin typeface="Gotham Rounded Bold"/>
                <a:cs typeface="Gotham Rounded Bold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03432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background&#10;&#10;Description automatically generated">
            <a:extLst>
              <a:ext uri="{FF2B5EF4-FFF2-40B4-BE49-F238E27FC236}">
                <a16:creationId xmlns:a16="http://schemas.microsoft.com/office/drawing/2014/main" id="{120EAA16-EE94-C20B-4BBB-A71C5921A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"/>
            <a:ext cx="12192000" cy="68575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5525" y="552132"/>
            <a:ext cx="10363201" cy="456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87" b="1" i="0">
                <a:solidFill>
                  <a:srgbClr val="EFB21D"/>
                </a:solidFill>
                <a:latin typeface="+mj-lt"/>
                <a:cs typeface="Gotham Rounded Bold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97" b="0" i="0">
                <a:solidFill>
                  <a:srgbClr val="414142"/>
                </a:solidFill>
                <a:latin typeface="+mn-lt"/>
                <a:cs typeface="Gotham Rounded Book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US"/>
              <a:t>Page</a:t>
            </a:r>
            <a:r>
              <a:rPr lang="en-US" spc="-30"/>
              <a:t> </a:t>
            </a:r>
            <a:fld id="{81D60167-4931-47E6-BA6A-407CBD079E47}" type="slidenum">
              <a:rPr spc="-15" smtClean="0"/>
              <a:pPr marL="7701">
                <a:spcBef>
                  <a:spcPts val="85"/>
                </a:spcBef>
              </a:pPr>
              <a:t>‹#›</a:t>
            </a:fld>
            <a:endParaRPr spc="-15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0ACBC-B0AE-327F-B53B-A6F591D7A4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5525" y="1904144"/>
            <a:ext cx="7532392" cy="746544"/>
          </a:xfrm>
        </p:spPr>
        <p:txBody>
          <a:bodyPr/>
          <a:lstStyle>
            <a:lvl1pPr marL="207935" indent="-207935">
              <a:buFont typeface="Arial" panose="020B0604020202020204" pitchFamily="34" charset="0"/>
              <a:buChar char="•"/>
              <a:defRPr sz="1455"/>
            </a:lvl1pPr>
            <a:lvl2pPr marL="485181" indent="-207935">
              <a:buFont typeface="Arial" panose="020B0604020202020204" pitchFamily="34" charset="0"/>
              <a:buChar char="•"/>
              <a:defRPr sz="1213"/>
            </a:lvl2pPr>
            <a:lvl3pPr marL="762427" indent="-207935">
              <a:buFont typeface="Arial" panose="020B0604020202020204" pitchFamily="34" charset="0"/>
              <a:buChar char="•"/>
              <a:defRPr sz="1092"/>
            </a:lvl3pPr>
            <a:lvl4pPr marL="1039673" indent="-207935">
              <a:buFont typeface="Arial" panose="020B0604020202020204" pitchFamily="34" charset="0"/>
              <a:buChar char="•"/>
              <a:defRPr sz="1092"/>
            </a:lvl4pPr>
            <a:lvl5pPr marL="1316919" indent="-207935">
              <a:buFont typeface="Arial" panose="020B0604020202020204" pitchFamily="34" charset="0"/>
              <a:buChar char="•"/>
              <a:defRPr sz="109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09858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6389037"/>
            <a:ext cx="339633" cy="394959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NASA SEWP – Solutions for Enterprise-Wide Procurement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1568136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NASA SEWP – Solutions for Enterprise-Wide Procurement</a:t>
            </a:r>
          </a:p>
        </p:txBody>
      </p:sp>
    </p:spTree>
    <p:extLst>
      <p:ext uri="{BB962C8B-B14F-4D97-AF65-F5344CB8AC3E}">
        <p14:creationId xmlns:p14="http://schemas.microsoft.com/office/powerpoint/2010/main" val="138548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 algn="ctr">
              <a:lnSpc>
                <a:spcPct val="85000"/>
              </a:lnSpc>
              <a:defRPr sz="6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 algn="ctr">
              <a:buNone/>
              <a:defRPr sz="32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NASA SEWP – Solutions for Enterprise-Wide Procurement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1568136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NASA SEWP – Solutions for Enterprise-Wide Procurement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6389037"/>
            <a:ext cx="339633" cy="39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40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NASA SEWP – Solutions for Enterprise-Wide Procurement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1568136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NASA SEWP – Solutions for Enterprise-Wide Procurement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6389037"/>
            <a:ext cx="339633" cy="39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2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NASA SEWP – Solutions for Enterprise-Wide Procurement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1568136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NASA SEWP – Solutions for Enterprise-Wide Procurement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6389037"/>
            <a:ext cx="339633" cy="39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50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NASA SEWP – Solutions for Enterprise-Wide Procurement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4"/>
          <p:cNvSpPr txBox="1">
            <a:spLocks/>
          </p:cNvSpPr>
          <p:nvPr userDrawn="1"/>
        </p:nvSpPr>
        <p:spPr>
          <a:xfrm>
            <a:off x="1568136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NASA SEWP – Solutions for Enterprise-Wide Procurement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6389037"/>
            <a:ext cx="339633" cy="39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5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NASA SEWP – Solutions for Enterprise-Wide Procurement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7E07B36-0093-4A6B-AF62-C984982087C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484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NASA SEWP – Solutions for Enterprise-Wide Procurement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399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background&#10;&#10;Description automatically generated">
            <a:extLst>
              <a:ext uri="{FF2B5EF4-FFF2-40B4-BE49-F238E27FC236}">
                <a16:creationId xmlns:a16="http://schemas.microsoft.com/office/drawing/2014/main" id="{120EAA16-EE94-C20B-4BBB-A71C5921A9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"/>
            <a:ext cx="12192000" cy="68575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5525" y="552132"/>
            <a:ext cx="10363201" cy="4561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87" b="1" i="0">
                <a:solidFill>
                  <a:srgbClr val="EFB21D"/>
                </a:solidFill>
                <a:latin typeface="+mj-lt"/>
                <a:cs typeface="Gotham Rounded Bold"/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97" b="0" i="0">
                <a:solidFill>
                  <a:srgbClr val="414142"/>
                </a:solidFill>
                <a:latin typeface="+mn-lt"/>
                <a:cs typeface="Gotham Rounded Book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US"/>
              <a:t>Page</a:t>
            </a:r>
            <a:r>
              <a:rPr lang="en-US" spc="-30"/>
              <a:t> </a:t>
            </a:r>
            <a:fld id="{81D60167-4931-47E6-BA6A-407CBD079E47}" type="slidenum">
              <a:rPr spc="-15" smtClean="0"/>
              <a:pPr marL="7701">
                <a:spcBef>
                  <a:spcPts val="85"/>
                </a:spcBef>
              </a:pPr>
              <a:t>‹#›</a:t>
            </a:fld>
            <a:endParaRPr spc="-15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0ACBC-B0AE-327F-B53B-A6F591D7A4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5525" y="1904144"/>
            <a:ext cx="7532392" cy="746544"/>
          </a:xfrm>
        </p:spPr>
        <p:txBody>
          <a:bodyPr/>
          <a:lstStyle>
            <a:lvl1pPr marL="207935" indent="-207935">
              <a:buFont typeface="Arial" panose="020B0604020202020204" pitchFamily="34" charset="0"/>
              <a:buChar char="•"/>
              <a:defRPr sz="1455"/>
            </a:lvl1pPr>
            <a:lvl2pPr marL="485181" indent="-207935">
              <a:buFont typeface="Arial" panose="020B0604020202020204" pitchFamily="34" charset="0"/>
              <a:buChar char="•"/>
              <a:defRPr sz="1213"/>
            </a:lvl2pPr>
            <a:lvl3pPr marL="762427" indent="-207935">
              <a:buFont typeface="Arial" panose="020B0604020202020204" pitchFamily="34" charset="0"/>
              <a:buChar char="•"/>
              <a:defRPr sz="1092"/>
            </a:lvl3pPr>
            <a:lvl4pPr marL="1039673" indent="-207935">
              <a:buFont typeface="Arial" panose="020B0604020202020204" pitchFamily="34" charset="0"/>
              <a:buChar char="•"/>
              <a:defRPr sz="1092"/>
            </a:lvl4pPr>
            <a:lvl5pPr marL="1316919" indent="-207935">
              <a:buFont typeface="Arial" panose="020B0604020202020204" pitchFamily="34" charset="0"/>
              <a:buChar char="•"/>
              <a:defRPr sz="109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88190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NASA SEWP – Solutions for Enterprise-Wide Procurement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7E07B36-0093-4A6B-AF62-C984982087C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79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ewp.nasa.gov/iso_20243.shtml" TargetMode="External"/><Relationship Id="rId13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hyperlink" Target="https://www.sewp.nasa.gov/contract_info.shtml" TargetMode="External"/><Relationship Id="rId2" Type="http://schemas.openxmlformats.org/officeDocument/2006/relationships/hyperlink" Target="https://www.sewp.nasa.gov/sewp5public/provider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sewp.nasa.gov/sewp5public/onePage.html?rs=622100" TargetMode="Externa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hyperlink" Target="https://www.sewp.nasa.gov/sewp5public/chperformance" TargetMode="External"/><Relationship Id="rId4" Type="http://schemas.openxmlformats.org/officeDocument/2006/relationships/hyperlink" Target="https://www.sewp.nasa.gov/sewp5public/rfitool" TargetMode="External"/><Relationship Id="rId9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solidFill>
                  <a:schemeClr val="tx1"/>
                </a:solidFill>
                <a:latin typeface="+mn-lt"/>
              </a:rPr>
              <a:t>NASA SEWP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Solutions for Enterprise-Wide Procurement</a:t>
            </a:r>
          </a:p>
          <a:p>
            <a:r>
              <a:rPr lang="en-US" dirty="0"/>
              <a:t>www.sewp.nasa.gov</a:t>
            </a:r>
          </a:p>
        </p:txBody>
      </p:sp>
      <p:pic>
        <p:nvPicPr>
          <p:cNvPr id="6" name="Picture 5" descr="NASA SEWP logo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107314"/>
            <a:ext cx="1418457" cy="164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4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SEWP Pricing</a:t>
            </a:r>
          </a:p>
        </p:txBody>
      </p:sp>
      <p:sp>
        <p:nvSpPr>
          <p:cNvPr id="3" name="Slide Numb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10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EA8F01-138B-31FB-1384-3989E4362C74}"/>
              </a:ext>
            </a:extLst>
          </p:cNvPr>
          <p:cNvSpPr txBox="1"/>
          <p:nvPr/>
        </p:nvSpPr>
        <p:spPr>
          <a:xfrm>
            <a:off x="1155699" y="2169822"/>
            <a:ext cx="729826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Fair and reasonable product pricing determined at the contract level</a:t>
            </a:r>
          </a:p>
          <a:p>
            <a:endParaRPr lang="en-US" sz="8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Labor Price reasonableness determined by initiator</a:t>
            </a:r>
          </a:p>
          <a:p>
            <a:pPr marL="7429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Contractually required to be equal to or lower than GSA schedule prices</a:t>
            </a:r>
          </a:p>
          <a:p>
            <a:pPr marL="7429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Segoe UI" panose="020B0502040204020203" pitchFamily="34" charset="0"/>
                <a:cs typeface="Segoe UI" panose="020B0502040204020203" pitchFamily="34" charset="0"/>
              </a:rPr>
              <a:t>Pricing can be negotiated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endParaRPr lang="en-US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Purchases can be consolidated to maximize price discounts 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endParaRPr lang="en-US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74320" indent="-274320">
              <a:buFont typeface="Arial" panose="020B0604020202020204" pitchFamily="34" charset="0"/>
              <a:buChar char="•"/>
            </a:pPr>
            <a:endParaRPr lang="en-US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Internal competition results in line-item discounts 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endParaRPr lang="en-US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74320" indent="-274320">
              <a:buFont typeface="Arial" panose="020B0604020202020204" pitchFamily="34" charset="0"/>
              <a:buChar char="•"/>
            </a:pPr>
            <a:endParaRPr lang="en-US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Fee included in product price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0B815B-2903-9440-11BC-D59A115E9C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78" t="42917" r="4297" b="21528"/>
          <a:stretch/>
        </p:blipFill>
        <p:spPr>
          <a:xfrm>
            <a:off x="8720668" y="1949350"/>
            <a:ext cx="2315633" cy="352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31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Quote Verification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4858" y="2050634"/>
            <a:ext cx="10644321" cy="4302040"/>
          </a:xfrm>
        </p:spPr>
        <p:txBody>
          <a:bodyPr>
            <a:noAutofit/>
          </a:bodyPr>
          <a:lstStyle/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Verifies items are on contract/within scope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Verifies quoted price is at or below contract price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Supply Chain – Level of Provider Authorization</a:t>
            </a:r>
          </a:p>
          <a:p>
            <a:pPr marL="365760" lvl="2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Authorized/Approved reseller* (</a:t>
            </a:r>
            <a:r>
              <a:rPr lang="en-US" sz="1500" i="1" dirty="0">
                <a:solidFill>
                  <a:schemeClr val="tx1"/>
                </a:solidFill>
              </a:rPr>
              <a:t>Verified with OEM or provider)</a:t>
            </a:r>
            <a:endParaRPr lang="en-US" sz="1500" dirty="0">
              <a:solidFill>
                <a:schemeClr val="tx1"/>
              </a:solidFill>
            </a:endParaRPr>
          </a:p>
          <a:p>
            <a:pPr marL="365760" lvl="2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Pricing can be negotiated</a:t>
            </a:r>
          </a:p>
          <a:p>
            <a:pPr marL="182880" lvl="2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kumimoji="0" lang="en-US" sz="15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182880" lvl="2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Authorized/Approved Resellers are defined as: A reseller who is known by the OEM, and the OEM </a:t>
            </a:r>
          </a:p>
          <a:p>
            <a:pPr marL="182880" lvl="2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has verified that a Government purchase from this reseller is considered to be legitimate/authorized.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en-US" sz="1500" dirty="0">
              <a:solidFill>
                <a:schemeClr val="tx1"/>
              </a:solidFill>
            </a:endParaRP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Trade Agreements Act (TAA)</a:t>
            </a:r>
          </a:p>
          <a:p>
            <a:pPr marL="365760" lvl="2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Compliant</a:t>
            </a:r>
          </a:p>
          <a:p>
            <a:pPr marL="365760" lvl="2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Not Compliant  (may require exception under  FAR 25.401)</a:t>
            </a:r>
          </a:p>
          <a:p>
            <a:pPr marL="365760" lvl="2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Not Applicable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500" dirty="0">
              <a:solidFill>
                <a:schemeClr val="tx1"/>
              </a:solidFill>
            </a:endParaRP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chemeClr val="tx1"/>
                </a:solidFill>
              </a:rPr>
              <a:t>EPEAT (Electronic Product Environmental Assessment Tool) compliance</a:t>
            </a:r>
          </a:p>
        </p:txBody>
      </p:sp>
      <p:sp>
        <p:nvSpPr>
          <p:cNvPr id="5" name="Slide Numb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5" descr="NASA SEWP logo.">
            <a:extLst>
              <a:ext uri="{FF2B5EF4-FFF2-40B4-BE49-F238E27FC236}">
                <a16:creationId xmlns:a16="http://schemas.microsoft.com/office/drawing/2014/main" id="{B8504DA4-50A5-4814-4D82-A4DFCF295B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697" y="2395723"/>
            <a:ext cx="3381815" cy="393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14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7280" y="268783"/>
            <a:ext cx="10058400" cy="145075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Procurement Lifecycle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232909" y="1846052"/>
            <a:ext cx="2879102" cy="65026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/>
              <a:t>Pre-Order SUpport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275514" y="2496312"/>
            <a:ext cx="2793891" cy="382749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b="1" dirty="0">
                <a:solidFill>
                  <a:schemeClr val="tx1"/>
                </a:solidFill>
              </a:rPr>
              <a:t>Assistance on SEWP Processes 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Website/Tool walk-throughs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Review of requirements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Recommendations for best approach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sz="3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200" b="1" dirty="0">
                <a:solidFill>
                  <a:schemeClr val="tx1"/>
                </a:solidFill>
              </a:rPr>
              <a:t>Quote Request Tool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Submission of Request for Information (RFI)/Market Research Request (MRR), Request for Quotes (RFQs), and Request for Marketplace (RFM)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Question and Answer functionality 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On-line access to all Quotes and Verification files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Management of Requests: mods, extensions, updates, etc.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4760396" y="1846052"/>
            <a:ext cx="2879102" cy="6502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Order Processing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half" idx="2"/>
          </p:nvPr>
        </p:nvSpPr>
        <p:spPr>
          <a:xfrm>
            <a:off x="4794399" y="2498995"/>
            <a:ext cx="2818143" cy="328676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tx1"/>
                </a:solidFill>
              </a:rPr>
              <a:t>All paperwork (Delivery Orders and Modifications) must be sent to SEWP Program Management Office (PMO) via </a:t>
            </a:r>
            <a:r>
              <a:rPr lang="en-US" sz="12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sewporders@sewp.nasa.gov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Tx/>
              <a:buNone/>
            </a:pPr>
            <a:endParaRPr lang="en-US" sz="12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tx1"/>
                </a:solidFill>
              </a:rPr>
              <a:t>Orders are verified by PMO</a:t>
            </a:r>
          </a:p>
          <a:p>
            <a:pPr marL="182880" indent="-182880">
              <a:lnSpc>
                <a:spcPct val="12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All ordered items are on Contract</a:t>
            </a:r>
          </a:p>
          <a:p>
            <a:pPr marL="182880" indent="-182880">
              <a:lnSpc>
                <a:spcPct val="12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All pricing is at or below the contract price</a:t>
            </a:r>
          </a:p>
          <a:p>
            <a:pPr marL="182880" indent="-182880">
              <a:lnSpc>
                <a:spcPct val="12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Order processing completed within a few hours of receipt of order</a:t>
            </a:r>
          </a:p>
          <a:p>
            <a:pPr marL="182880" indent="-182880">
              <a:lnSpc>
                <a:spcPct val="12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Procurement personnel are notified when the order is forwarded to the Contract holder</a:t>
            </a: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8276578" y="1846052"/>
            <a:ext cx="2879102" cy="6502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Post-Order Support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half" idx="2"/>
          </p:nvPr>
        </p:nvSpPr>
        <p:spPr>
          <a:xfrm>
            <a:off x="8294930" y="2498995"/>
            <a:ext cx="2845099" cy="328676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tx1"/>
                </a:solidFill>
              </a:rPr>
              <a:t>Order Status Tool</a:t>
            </a:r>
          </a:p>
          <a:p>
            <a:pPr marL="182880" indent="-182880">
              <a:lnSpc>
                <a:spcPct val="12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View status of all past orders</a:t>
            </a:r>
          </a:p>
          <a:p>
            <a:pPr marL="182880" indent="-182880">
              <a:lnSpc>
                <a:spcPct val="12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Obtain copies of all past orders and related RFQs</a:t>
            </a:r>
          </a:p>
          <a:p>
            <a:pPr marL="182880" indent="-182880">
              <a:lnSpc>
                <a:spcPct val="12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Request order status updates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200" b="1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chemeClr val="tx1"/>
                </a:solidFill>
              </a:rPr>
              <a:t>Assistance with problem resolution</a:t>
            </a:r>
          </a:p>
          <a:p>
            <a:pPr marL="182880" indent="-182880">
              <a:lnSpc>
                <a:spcPct val="12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Copy</a:t>
            </a:r>
            <a:r>
              <a:rPr lang="en-US" sz="1200" dirty="0"/>
              <a:t> </a:t>
            </a:r>
            <a:r>
              <a:rPr lang="en-US" sz="1200" b="1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help@sewp.nasa.gov</a:t>
            </a:r>
            <a:r>
              <a:rPr lang="en-US" sz="1200" dirty="0"/>
              <a:t> </a:t>
            </a:r>
            <a:r>
              <a:rPr lang="en-US" sz="1200" dirty="0">
                <a:solidFill>
                  <a:schemeClr val="tx1"/>
                </a:solidFill>
              </a:rPr>
              <a:t>on any issues/questions</a:t>
            </a:r>
          </a:p>
        </p:txBody>
      </p:sp>
      <p:sp>
        <p:nvSpPr>
          <p:cNvPr id="2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896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Post-Award Guidance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97280" y="1845734"/>
            <a:ext cx="10058400" cy="310237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>
                <a:solidFill>
                  <a:schemeClr val="tx1"/>
                </a:solidFill>
              </a:rPr>
              <a:t>FAR 16.505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9085" y="2264345"/>
            <a:ext cx="10058400" cy="40640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en-US" sz="1400" b="1" dirty="0">
                <a:solidFill>
                  <a:schemeClr val="tx1"/>
                </a:solidFill>
              </a:rPr>
              <a:t>SEWP PMO notifies Contract Holders when order is awarded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SEWP PMO does not divulge awardee or award information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en-US" sz="1400" b="1" dirty="0">
                <a:solidFill>
                  <a:schemeClr val="tx1"/>
                </a:solidFill>
              </a:rPr>
              <a:t>Orders less than $6 Million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Post-award debriefs and award notification are at the Issuing Agency’s discretion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Quote Request Tool includes optional Award Notification function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en-US" sz="1400" b="1" dirty="0">
                <a:solidFill>
                  <a:schemeClr val="tx1"/>
                </a:solidFill>
              </a:rPr>
              <a:t>Orders of $6 Million or more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Post-award debriefs shall be provided upon request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Contracting Officer shall notify unsuccessful bidders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r>
              <a:rPr lang="en-US" sz="1400" b="1" dirty="0">
                <a:solidFill>
                  <a:schemeClr val="tx1"/>
                </a:solidFill>
              </a:rPr>
              <a:t>Protests (FAR 16.505(a)(10)): No Protest under subpart 33.1; </a:t>
            </a:r>
            <a:r>
              <a:rPr lang="en-US" sz="1400" b="1" u="sng" dirty="0">
                <a:solidFill>
                  <a:schemeClr val="tx1"/>
                </a:solidFill>
              </a:rPr>
              <a:t>except</a:t>
            </a:r>
            <a:r>
              <a:rPr lang="en-US" sz="1400" b="1" dirty="0">
                <a:solidFill>
                  <a:schemeClr val="tx1"/>
                </a:solidFill>
              </a:rPr>
              <a:t>: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Protests</a:t>
            </a:r>
            <a:r>
              <a:rPr lang="en-US" sz="1400" dirty="0">
                <a:solidFill>
                  <a:schemeClr val="tx1"/>
                </a:solidFill>
              </a:rPr>
              <a:t> which increase the </a:t>
            </a:r>
            <a:r>
              <a:rPr lang="en-US" sz="1400" b="1" dirty="0">
                <a:solidFill>
                  <a:schemeClr val="tx1"/>
                </a:solidFill>
              </a:rPr>
              <a:t>Scope</a:t>
            </a:r>
            <a:r>
              <a:rPr lang="en-US" sz="1400" dirty="0">
                <a:solidFill>
                  <a:schemeClr val="tx1"/>
                </a:solidFill>
              </a:rPr>
              <a:t>, </a:t>
            </a:r>
            <a:r>
              <a:rPr lang="en-US" sz="1400" b="1" dirty="0">
                <a:solidFill>
                  <a:schemeClr val="tx1"/>
                </a:solidFill>
              </a:rPr>
              <a:t>Period of Performance</a:t>
            </a:r>
            <a:r>
              <a:rPr lang="en-US" sz="1400" dirty="0">
                <a:solidFill>
                  <a:schemeClr val="tx1"/>
                </a:solidFill>
              </a:rPr>
              <a:t>, or </a:t>
            </a:r>
            <a:r>
              <a:rPr lang="en-US" sz="1400" b="1" dirty="0">
                <a:solidFill>
                  <a:schemeClr val="tx1"/>
                </a:solidFill>
              </a:rPr>
              <a:t>Maximum Value </a:t>
            </a:r>
            <a:r>
              <a:rPr lang="en-US" sz="1400" dirty="0">
                <a:solidFill>
                  <a:schemeClr val="tx1"/>
                </a:solidFill>
              </a:rPr>
              <a:t>of the contract 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Orders over $25 Million for NASA, DOD, USCG</a:t>
            </a:r>
          </a:p>
          <a:p>
            <a:pPr marL="182880" indent="-18288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Orders over $10 Million for all other Agencies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 descr="NASA SEWP logo.">
            <a:extLst>
              <a:ext uri="{FF2B5EF4-FFF2-40B4-BE49-F238E27FC236}">
                <a16:creationId xmlns:a16="http://schemas.microsoft.com/office/drawing/2014/main" id="{67776730-83A5-5FCE-D026-22585B1230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697" y="2395723"/>
            <a:ext cx="3381815" cy="393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819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6963" y="880354"/>
            <a:ext cx="10058400" cy="1918546"/>
          </a:xfrm>
        </p:spPr>
        <p:txBody>
          <a:bodyPr>
            <a:normAutofit/>
          </a:bodyPr>
          <a:lstStyle/>
          <a:p>
            <a:r>
              <a:rPr lang="en-US" b="1" dirty="0"/>
              <a:t>SEWP Scoop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096963" y="3188342"/>
            <a:ext cx="10058400" cy="1143000"/>
          </a:xfrm>
        </p:spPr>
        <p:txBody>
          <a:bodyPr>
            <a:normAutofit/>
          </a:bodyPr>
          <a:lstStyle/>
          <a:p>
            <a:r>
              <a:rPr lang="en-US" dirty="0"/>
              <a:t>How many Federal Agencies use SEWP?</a:t>
            </a:r>
          </a:p>
        </p:txBody>
      </p:sp>
      <p:sp>
        <p:nvSpPr>
          <p:cNvPr id="3" name="Slide Numb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/>
          <a:lstStyle/>
          <a:p>
            <a:fld id="{57E07B36-0093-4A6B-AF62-C984982087C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378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12E9B7-803E-CCB1-40E4-F23F030B2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22243"/>
          </a:xfrm>
        </p:spPr>
        <p:txBody>
          <a:bodyPr/>
          <a:lstStyle/>
          <a:p>
            <a:r>
              <a:rPr lang="en-US" dirty="0"/>
              <a:t>What's new in SEWP VI?</a:t>
            </a: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83F1A5A0-CBE4-8093-C02E-6028DD5E8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10782" rIns="0" bIns="0" rtlCol="0" anchor="ctr">
            <a:spAutoFit/>
          </a:bodyPr>
          <a:lstStyle/>
          <a:p>
            <a:pPr marL="7701">
              <a:spcBef>
                <a:spcPts val="85"/>
              </a:spcBef>
            </a:pPr>
            <a:r>
              <a:rPr lang="en-US" dirty="0"/>
              <a:t>Page</a:t>
            </a:r>
            <a:r>
              <a:rPr lang="en-US" spc="-30" dirty="0"/>
              <a:t> </a:t>
            </a:r>
            <a:fld id="{81D60167-4931-47E6-BA6A-407CBD079E47}" type="slidenum">
              <a:rPr spc="-15"/>
              <a:pPr marL="7701">
                <a:spcBef>
                  <a:spcPts val="85"/>
                </a:spcBef>
              </a:pPr>
              <a:t>15</a:t>
            </a:fld>
            <a:endParaRPr spc="-15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E03287-BEFC-C23C-783B-0398E114393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407761" y="286604"/>
            <a:ext cx="7481455" cy="28713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600" b="1" dirty="0"/>
          </a:p>
          <a:p>
            <a:pPr marL="0" indent="0">
              <a:lnSpc>
                <a:spcPct val="150000"/>
              </a:lnSpc>
              <a:buNone/>
            </a:pPr>
            <a:endParaRPr lang="en-US" sz="1600" b="1" dirty="0">
              <a:solidFill>
                <a:srgbClr val="00206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chemeClr val="tx1"/>
                </a:solidFill>
              </a:rPr>
              <a:t>New Tools &amp; Functionalities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>
                <a:solidFill>
                  <a:schemeClr val="tx1"/>
                </a:solidFill>
              </a:rPr>
              <a:t>Unrestricted and Small Business </a:t>
            </a:r>
          </a:p>
          <a:p>
            <a:pPr marL="554492" lvl="2" indent="0">
              <a:lnSpc>
                <a:spcPct val="150000"/>
              </a:lnSpc>
              <a:buNone/>
            </a:pPr>
            <a:r>
              <a:rPr lang="en-US" b="1" dirty="0"/>
              <a:t>Category A</a:t>
            </a:r>
            <a:r>
              <a:rPr lang="en-US" dirty="0"/>
              <a:t> – ITC/AV Solutions </a:t>
            </a:r>
          </a:p>
          <a:p>
            <a:pPr lvl="3">
              <a:lnSpc>
                <a:spcPct val="150000"/>
              </a:lnSpc>
            </a:pPr>
            <a:r>
              <a:rPr lang="en-US" dirty="0"/>
              <a:t>Examples – Computer Systems, Networking Equipment, IT Storage Systems	</a:t>
            </a:r>
          </a:p>
          <a:p>
            <a:pPr marL="554492" lvl="2" indent="0">
              <a:lnSpc>
                <a:spcPct val="150000"/>
              </a:lnSpc>
              <a:buNone/>
            </a:pPr>
            <a:r>
              <a:rPr lang="en-US" b="1" dirty="0"/>
              <a:t>Category B </a:t>
            </a:r>
            <a:r>
              <a:rPr lang="en-US" dirty="0"/>
              <a:t>–</a:t>
            </a:r>
            <a:r>
              <a:rPr lang="en-US" b="1" dirty="0"/>
              <a:t> </a:t>
            </a:r>
            <a:r>
              <a:rPr lang="en-US" dirty="0"/>
              <a:t>Enterprise ITC/AV Services</a:t>
            </a:r>
          </a:p>
          <a:p>
            <a:pPr lvl="3">
              <a:lnSpc>
                <a:spcPct val="150000"/>
              </a:lnSpc>
            </a:pPr>
            <a:r>
              <a:rPr lang="en-US" dirty="0"/>
              <a:t>Examples: Enterprise Network Services, IT Managed Services, IT Service Management </a:t>
            </a:r>
          </a:p>
          <a:p>
            <a:pPr>
              <a:lnSpc>
                <a:spcPct val="150000"/>
              </a:lnSpc>
            </a:pPr>
            <a:endParaRPr lang="en-US" sz="1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>
                <a:solidFill>
                  <a:schemeClr val="tx1"/>
                </a:solidFill>
              </a:rPr>
              <a:t>Small Business Only</a:t>
            </a:r>
          </a:p>
          <a:p>
            <a:pPr marL="554492" lvl="2" indent="0">
              <a:lnSpc>
                <a:spcPct val="150000"/>
              </a:lnSpc>
              <a:buNone/>
            </a:pPr>
            <a:r>
              <a:rPr lang="en-US" b="1" dirty="0"/>
              <a:t>Category C</a:t>
            </a:r>
            <a:r>
              <a:rPr lang="en-US" dirty="0"/>
              <a:t> – ITC/AV Mission-Based Services </a:t>
            </a:r>
          </a:p>
          <a:p>
            <a:pPr lvl="3">
              <a:lnSpc>
                <a:spcPct val="150000"/>
              </a:lnSpc>
            </a:pPr>
            <a:r>
              <a:rPr lang="en-US" dirty="0"/>
              <a:t>Examples – Software Development, Information &amp; Data Analytics Services,  Cloud Services</a:t>
            </a:r>
            <a:endParaRPr lang="en-US" sz="1400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/>
              <a:t>40+ Additional NAICS codes added </a:t>
            </a:r>
          </a:p>
        </p:txBody>
      </p:sp>
      <p:pic>
        <p:nvPicPr>
          <p:cNvPr id="6" name="Picture 5" descr="NASA SEWP logo.">
            <a:extLst>
              <a:ext uri="{FF2B5EF4-FFF2-40B4-BE49-F238E27FC236}">
                <a16:creationId xmlns:a16="http://schemas.microsoft.com/office/drawing/2014/main" id="{CDEFFBEC-B398-547B-21FF-C2F3B3B441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697" y="2395723"/>
            <a:ext cx="3381815" cy="393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66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4ABFA-F962-0E08-5BA5-5A99D1FBE92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523337" y="410395"/>
            <a:ext cx="514532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SEWP Contact Info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869C985-25DA-0DB5-FDD4-F42156692677}"/>
              </a:ext>
            </a:extLst>
          </p:cNvPr>
          <p:cNvGrpSpPr/>
          <p:nvPr/>
        </p:nvGrpSpPr>
        <p:grpSpPr>
          <a:xfrm>
            <a:off x="2364205" y="1334247"/>
            <a:ext cx="7463589" cy="4637596"/>
            <a:chOff x="2364205" y="1334247"/>
            <a:chExt cx="7463589" cy="463759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0339F2B-A1B2-6FB9-FA49-901EC6005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64205" y="1334247"/>
              <a:ext cx="7463589" cy="4637596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72265A0-46A1-DB4C-B285-E9322B489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3337" y="1859561"/>
              <a:ext cx="4469854" cy="2718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3173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021391" y="352085"/>
            <a:ext cx="3883808" cy="69417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SEWP Toolbox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162170" y="1197417"/>
            <a:ext cx="5550019" cy="40251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i="1" dirty="0">
                <a:solidFill>
                  <a:schemeClr val="tx1"/>
                </a:solidFill>
              </a:rPr>
              <a:t>Scan the QR Codes to view each of the SEWP tools.</a:t>
            </a:r>
          </a:p>
        </p:txBody>
      </p:sp>
      <p:pic>
        <p:nvPicPr>
          <p:cNvPr id="10" name="Picture 9" descr="QR code to the SEWP Website, Provider Lookup Tool.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962" y="2243683"/>
            <a:ext cx="1236254" cy="123625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066523" y="3552519"/>
            <a:ext cx="2629667" cy="3270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b="1" dirty="0">
                <a:solidFill>
                  <a:schemeClr val="tx1"/>
                </a:solidFill>
              </a:rPr>
              <a:t>Provider Lookup Tool</a:t>
            </a:r>
          </a:p>
        </p:txBody>
      </p:sp>
      <p:pic>
        <p:nvPicPr>
          <p:cNvPr id="6" name="Picture 5" descr="QR code to the SEWP Website, Market Research Tool.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873" y="2228400"/>
            <a:ext cx="1236254" cy="123625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860023" y="3552519"/>
            <a:ext cx="2253842" cy="3270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b="1" dirty="0">
                <a:solidFill>
                  <a:schemeClr val="tx1"/>
                </a:solidFill>
              </a:rPr>
              <a:t>Market Research Tool</a:t>
            </a:r>
          </a:p>
        </p:txBody>
      </p:sp>
      <p:pic>
        <p:nvPicPr>
          <p:cNvPr id="12" name="Picture 11" descr="QR code to the SEWP Website, Quote Request Tool.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404" y="2243683"/>
            <a:ext cx="1236254" cy="123625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201356" y="3552519"/>
            <a:ext cx="2904233" cy="3270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b="1" dirty="0">
                <a:solidFill>
                  <a:schemeClr val="tx1"/>
                </a:solidFill>
              </a:rPr>
              <a:t>Quote Request Tool (QRT)</a:t>
            </a:r>
          </a:p>
        </p:txBody>
      </p:sp>
      <p:pic>
        <p:nvPicPr>
          <p:cNvPr id="18" name="Picture 17" descr="QR code to ISO 20243.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962" y="4294029"/>
            <a:ext cx="1189296" cy="1189296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1066523" y="5585525"/>
            <a:ext cx="2629667" cy="3270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b="1" dirty="0">
                <a:solidFill>
                  <a:schemeClr val="tx1"/>
                </a:solidFill>
              </a:rPr>
              <a:t>ISO 20243</a:t>
            </a:r>
          </a:p>
        </p:txBody>
      </p:sp>
      <p:pic>
        <p:nvPicPr>
          <p:cNvPr id="13" name="Picture 12" descr="QR code to the SEWP website, Program Performance.">
            <a:hlinkClick r:id="rId10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873" y="4321078"/>
            <a:ext cx="1162247" cy="1162247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4813881" y="5585525"/>
            <a:ext cx="2262230" cy="3270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b="1" dirty="0">
                <a:solidFill>
                  <a:schemeClr val="tx1"/>
                </a:solidFill>
              </a:rPr>
              <a:t>Program Performance</a:t>
            </a:r>
          </a:p>
        </p:txBody>
      </p:sp>
      <p:pic>
        <p:nvPicPr>
          <p:cNvPr id="5" name="Picture 4" descr="QR code to Contract Information.">
            <a:hlinkClick r:id="rId12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394" y="4057052"/>
            <a:ext cx="1426273" cy="1426273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8465610" y="5585525"/>
            <a:ext cx="2253842" cy="3270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600" b="1" dirty="0">
                <a:solidFill>
                  <a:schemeClr val="tx1"/>
                </a:solidFill>
              </a:rPr>
              <a:t>Contract Information</a:t>
            </a:r>
          </a:p>
        </p:txBody>
      </p:sp>
      <p:sp>
        <p:nvSpPr>
          <p:cNvPr id="3" name="Slide Numb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003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/>
          <a:lstStyle/>
          <a:p>
            <a:fld id="{57E07B36-0093-4A6B-AF62-C984982087C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itle 3"/>
          <p:cNvSpPr txBox="1">
            <a:spLocks noGrp="1"/>
          </p:cNvSpPr>
          <p:nvPr>
            <p:ph type="title" idx="4294967295"/>
          </p:nvPr>
        </p:nvSpPr>
        <p:spPr>
          <a:xfrm>
            <a:off x="1066800" y="1530350"/>
            <a:ext cx="10058400" cy="10953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-5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Thank You</a:t>
            </a:r>
          </a:p>
        </p:txBody>
      </p:sp>
      <p:pic>
        <p:nvPicPr>
          <p:cNvPr id="7" name="Picture 6" descr="NASA SEWP logo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150" y="2625754"/>
            <a:ext cx="2411701" cy="280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1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75548"/>
            <a:ext cx="10058400" cy="1450757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is SEWP?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97280" y="1823339"/>
            <a:ext cx="10058400" cy="48640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1" dirty="0">
                <a:solidFill>
                  <a:schemeClr val="tx1"/>
                </a:solidFill>
              </a:rPr>
              <a:t>Providing the latest in commercial ITC/AV products and services, the NASA SEWP (Solutions for Enterprise-Wide Procurement) contract vehicle has an outstanding track record of serving up fresh technology for Federal Agencies.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593622"/>
            <a:ext cx="10878820" cy="390926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Multi-award suite of contracts</a:t>
            </a:r>
          </a:p>
          <a:p>
            <a:pPr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140+ Prime Contract Holders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100+ Small Businesses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10,000+ Original Equipment Manufacturers (OEM) and Service Providers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Annual Obligated Value over FY24 $11.8B 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Ability to set-aside to small businesses across all groups at the delivery order level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Government-Wide Acquisition Contract (GWAC)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Authorized by Office of Management and Budget (OMB)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Open to All Federal agencies and Approved Contractors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Utilized by every Federal agency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b="1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Contract Vehicle for Information Technology and Communication (ITC) and Audio/Visual (AV) Solutions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Program Management Office (PMO) to provide support and information throughout the Acquisition Process</a:t>
            </a:r>
          </a:p>
          <a:p>
            <a:pPr marL="0" indent="0">
              <a:buNone/>
            </a:pP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2</a:t>
            </a:fld>
            <a:endParaRPr lang="en-US" dirty="0"/>
          </a:p>
        </p:txBody>
      </p:sp>
      <p:pic>
        <p:nvPicPr>
          <p:cNvPr id="6" name="Picture 5" descr="NASA SEWP logo.">
            <a:extLst>
              <a:ext uri="{FF2B5EF4-FFF2-40B4-BE49-F238E27FC236}">
                <a16:creationId xmlns:a16="http://schemas.microsoft.com/office/drawing/2014/main" id="{6D5E202E-8028-EE4D-6916-D8B7C2EBB1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697" y="1452297"/>
            <a:ext cx="3381815" cy="393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764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678521" cy="1450757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What Can Be Procured Through SEWP?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97280" y="1845734"/>
            <a:ext cx="10058400" cy="310237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1" dirty="0">
                <a:solidFill>
                  <a:schemeClr val="tx1"/>
                </a:solidFill>
              </a:rPr>
              <a:t>In-Scope Categories &amp; Examples of In-Scope Products and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1702" y="2264345"/>
            <a:ext cx="10058400" cy="383445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Information Technology &amp; Networking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Computer Hardware, Tablets, Network Appliances: Routers, Modems, VOIP, Storage, Security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Software &amp; Cloud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Software, Virtualization and Cloud Computing, XaaS (e.g. SaaS=Software as a Service)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Mobility &amp; Communications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Telecommunication Devices and Services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Supporting Technology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Scanners, Printers, Copiers, Shredders, Associated Supplies and Accessories, Sensors, Health IT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b="1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A/V Conferencing</a:t>
            </a:r>
            <a:endParaRPr lang="en-US" sz="14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A/V Equipment and Accessories, TVs, Display Monitors, Projectors and Screens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en-US" sz="1400" b="1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Services</a:t>
            </a:r>
            <a:endParaRPr lang="en-US" sz="14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Maintenance / Warranty Site Planning / Installation / Cabling / Product-based Training / Product-based Engineering Services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Picture 5" descr="NASA SEWP logo.">
            <a:extLst>
              <a:ext uri="{FF2B5EF4-FFF2-40B4-BE49-F238E27FC236}">
                <a16:creationId xmlns:a16="http://schemas.microsoft.com/office/drawing/2014/main" id="{3F985813-F8C0-73DA-4479-AB3A905489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697" y="1699038"/>
            <a:ext cx="3381815" cy="393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46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/>
        <p:txBody>
          <a:bodyPr vert="horz" wrap="square" lIns="0" tIns="218897" rIns="0" bIns="0" rtlCol="0" anchor="ctr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Dynamic Catalog</a:t>
            </a: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6DB31C43-FE8B-C3D6-6B42-836608007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/>
        <p:txBody>
          <a:bodyPr vert="horz" wrap="square" lIns="0" tIns="10782" rIns="0" bIns="0" rtlCol="0" anchor="ctr">
            <a:spAutoFit/>
          </a:bodyPr>
          <a:lstStyle/>
          <a:p>
            <a:r>
              <a:rPr lang="en-US" dirty="0"/>
              <a:t>Page </a:t>
            </a:r>
            <a:fld id="{81D60167-4931-47E6-BA6A-407CBD079E47}" type="slidenum">
              <a:rPr smtClean="0"/>
              <a:pPr/>
              <a:t>4</a:t>
            </a:fld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1097280" y="2144419"/>
            <a:ext cx="6515293" cy="3153461"/>
          </a:xfrm>
          <a:prstGeom prst="rect">
            <a:avLst/>
          </a:prstGeom>
        </p:spPr>
        <p:txBody>
          <a:bodyPr vert="horz" wrap="square" lIns="0" tIns="124366" rIns="0" bIns="0" rtlCol="0">
            <a:spAutoFit/>
          </a:bodyPr>
          <a:lstStyle/>
          <a:p>
            <a:pPr>
              <a:spcAft>
                <a:spcPts val="728"/>
              </a:spcAft>
              <a:buClr>
                <a:srgbClr val="414142"/>
              </a:buClr>
              <a:buSzPct val="100000"/>
              <a:tabLst>
                <a:tab pos="121289" algn="l"/>
              </a:tabLst>
            </a:pP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‘Catalog</a:t>
            </a:r>
            <a:r>
              <a:rPr sz="1698" b="1" spc="24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</a:t>
            </a:r>
            <a:r>
              <a:rPr sz="1698" b="1" spc="30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Request’</a:t>
            </a:r>
            <a:r>
              <a:rPr sz="1698" b="1" spc="30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not</a:t>
            </a:r>
            <a:r>
              <a:rPr sz="1698" b="1" spc="30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‘Request</a:t>
            </a:r>
            <a:r>
              <a:rPr sz="1698" b="1" spc="33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</a:t>
            </a:r>
            <a:r>
              <a:rPr sz="1698" b="1" spc="30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spc="-6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Catalog’</a:t>
            </a:r>
            <a:endParaRPr lang="en-US" sz="1698" b="1" spc="-6" dirty="0">
              <a:solidFill>
                <a:srgbClr val="01020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37" indent="-285737">
              <a:spcAft>
                <a:spcPts val="728"/>
              </a:spcAft>
              <a:buClr>
                <a:srgbClr val="414142"/>
              </a:buClr>
              <a:buSzPct val="100000"/>
              <a:buFont typeface="Arial" panose="020B0604020202020204" pitchFamily="34" charset="0"/>
              <a:buChar char="•"/>
              <a:tabLst>
                <a:tab pos="121289" algn="l"/>
              </a:tabLst>
            </a:pPr>
            <a:endParaRPr sz="1698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728"/>
              </a:spcAft>
              <a:buClr>
                <a:srgbClr val="414142"/>
              </a:buClr>
              <a:buSzPct val="100000"/>
              <a:tabLst>
                <a:tab pos="121289" algn="l"/>
              </a:tabLst>
            </a:pP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Contract</a:t>
            </a:r>
            <a:r>
              <a:rPr sz="1698" b="1" spc="33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database</a:t>
            </a:r>
            <a:r>
              <a:rPr sz="1698" b="1" spc="39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</a:t>
            </a:r>
            <a:r>
              <a:rPr sz="1698" b="1" spc="39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spc="-6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record</a:t>
            </a:r>
            <a:endParaRPr lang="en-US" sz="1698" b="1" spc="-6" dirty="0">
              <a:solidFill>
                <a:srgbClr val="01020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37" indent="-285737">
              <a:spcAft>
                <a:spcPts val="728"/>
              </a:spcAft>
              <a:buClr>
                <a:srgbClr val="414142"/>
              </a:buClr>
              <a:buSzPct val="100000"/>
              <a:buFont typeface="Arial" panose="020B0604020202020204" pitchFamily="34" charset="0"/>
              <a:buChar char="•"/>
              <a:tabLst>
                <a:tab pos="121289" algn="l"/>
              </a:tabLst>
            </a:pPr>
            <a:endParaRPr sz="1698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728"/>
              </a:spcAft>
              <a:buClr>
                <a:srgbClr val="414142"/>
              </a:buClr>
              <a:buSzPct val="100000"/>
              <a:tabLst>
                <a:tab pos="121289" algn="l"/>
              </a:tabLst>
            </a:pP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Providers,</a:t>
            </a:r>
            <a:r>
              <a:rPr sz="1698" b="1" spc="39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products</a:t>
            </a:r>
            <a:r>
              <a:rPr sz="1698" b="1" spc="39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sz="1698" b="1" spc="39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services</a:t>
            </a:r>
            <a:r>
              <a:rPr sz="1698" b="1" spc="36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added</a:t>
            </a:r>
            <a:r>
              <a:rPr sz="1698" b="1" spc="39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698" b="1" spc="-6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daily</a:t>
            </a:r>
            <a:endParaRPr lang="en-US" sz="1698" b="1" spc="-6" dirty="0">
              <a:solidFill>
                <a:srgbClr val="01020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728"/>
              </a:spcAft>
              <a:buClr>
                <a:srgbClr val="414142"/>
              </a:buClr>
              <a:buSzPct val="100000"/>
              <a:tabLst>
                <a:tab pos="121289" algn="l"/>
              </a:tabLst>
            </a:pPr>
            <a:endParaRPr sz="243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16" indent="-285737">
              <a:lnSpc>
                <a:spcPct val="150000"/>
              </a:lnSpc>
              <a:spcAft>
                <a:spcPts val="728"/>
              </a:spcAft>
              <a:buFont typeface="Arial" panose="020B0604020202020204" pitchFamily="34" charset="0"/>
              <a:buChar char="•"/>
              <a:tabLst>
                <a:tab pos="432022" algn="l"/>
              </a:tabLst>
            </a:pPr>
            <a:r>
              <a:rPr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Primarily</a:t>
            </a:r>
            <a:r>
              <a:rPr sz="1455" spc="4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based</a:t>
            </a:r>
            <a:r>
              <a:rPr sz="1455" spc="52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</a:t>
            </a:r>
            <a:r>
              <a:rPr sz="1455" spc="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customer</a:t>
            </a:r>
            <a:r>
              <a:rPr sz="1455" spc="52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spc="-6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requirements</a:t>
            </a:r>
            <a:endParaRPr sz="1455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16" indent="-285737">
              <a:lnSpc>
                <a:spcPct val="150000"/>
              </a:lnSpc>
              <a:spcAft>
                <a:spcPts val="728"/>
              </a:spcAft>
              <a:buFont typeface="Arial" panose="020B0604020202020204" pitchFamily="34" charset="0"/>
              <a:buChar char="•"/>
              <a:tabLst>
                <a:tab pos="432022" algn="l"/>
              </a:tabLst>
            </a:pPr>
            <a:r>
              <a:rPr lang="en-US" sz="1455" spc="24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More than 10,000+</a:t>
            </a:r>
            <a:r>
              <a:rPr sz="1455" spc="30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providers</a:t>
            </a:r>
            <a:r>
              <a:rPr sz="1455" spc="30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(OEMs</a:t>
            </a:r>
            <a:r>
              <a:rPr sz="1455" spc="30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sz="1455" spc="30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Service</a:t>
            </a:r>
            <a:r>
              <a:rPr sz="1455" spc="30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spc="-6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Providers)</a:t>
            </a:r>
            <a:endParaRPr sz="1455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16" indent="-285737">
              <a:lnSpc>
                <a:spcPct val="150000"/>
              </a:lnSpc>
              <a:spcAft>
                <a:spcPts val="728"/>
              </a:spcAft>
              <a:buFont typeface="Arial" panose="020B0604020202020204" pitchFamily="34" charset="0"/>
              <a:buChar char="•"/>
              <a:tabLst>
                <a:tab pos="432022" algn="l"/>
              </a:tabLst>
            </a:pPr>
            <a:r>
              <a:rPr lang="en-US"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 4,000,000+</a:t>
            </a:r>
            <a:r>
              <a:rPr sz="1455" spc="42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Unique</a:t>
            </a:r>
            <a:r>
              <a:rPr sz="1455" spc="4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Products</a:t>
            </a:r>
            <a:r>
              <a:rPr sz="1455" spc="4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&amp;</a:t>
            </a:r>
            <a:r>
              <a:rPr sz="1455" spc="42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sz="1455" spc="-6" dirty="0">
                <a:solidFill>
                  <a:srgbClr val="01020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Services</a:t>
            </a:r>
            <a:endParaRPr sz="1455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Picture 5" descr="NASA SEWP logo.">
            <a:extLst>
              <a:ext uri="{FF2B5EF4-FFF2-40B4-BE49-F238E27FC236}">
                <a16:creationId xmlns:a16="http://schemas.microsoft.com/office/drawing/2014/main" id="{48ED7CE9-476C-3AB9-4E48-3903CD904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697" y="2395723"/>
            <a:ext cx="3381815" cy="39327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D4A17-D8F7-2BD8-3582-88DA4619D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Static Strategic Marketplace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30DB1E4-4292-C314-137F-BE64B1F09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5</a:t>
            </a:fld>
            <a:endParaRPr lang="en-US" dirty="0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D4469AE5-31C5-833D-8DAA-1E8F740C2A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20867" y="2208645"/>
            <a:ext cx="3773853" cy="3675483"/>
          </a:xfrm>
        </p:spPr>
        <p:txBody>
          <a:bodyPr>
            <a:normAutofit/>
          </a:bodyPr>
          <a:lstStyle/>
          <a:p>
            <a:pPr marL="182880" indent="-182880">
              <a:lnSpc>
                <a:spcPct val="10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Contract-level line items and pricing in support of Agency requirements</a:t>
            </a:r>
          </a:p>
          <a:p>
            <a:pPr marL="182880" indent="-182880">
              <a:lnSpc>
                <a:spcPct val="10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Strategically sourced</a:t>
            </a:r>
          </a:p>
          <a:p>
            <a:pPr marL="182880" indent="-182880">
              <a:lnSpc>
                <a:spcPct val="10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Click to Order functionality or consolidated bundling options</a:t>
            </a:r>
          </a:p>
          <a:p>
            <a:pPr marL="182880" indent="-182880">
              <a:lnSpc>
                <a:spcPct val="100000"/>
              </a:lnSpc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2AC3EC02-06EF-F25A-E25F-840B918DE424}"/>
              </a:ext>
            </a:extLst>
          </p:cNvPr>
          <p:cNvSpPr txBox="1">
            <a:spLocks/>
          </p:cNvSpPr>
          <p:nvPr/>
        </p:nvSpPr>
        <p:spPr>
          <a:xfrm>
            <a:off x="1097280" y="1919477"/>
            <a:ext cx="6010903" cy="367548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sz="1400" b="1" dirty="0"/>
              <a:t>When to Create/Set-up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Known set of Specifications / Requirements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Unpredictable Procurement Ordering Cycle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Unpredictable volume and/or funding of products/solutions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Regular standard technology updates are desired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Speed and simplicity of competition of orders for the best prices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sz="1400" b="1" dirty="0"/>
              <a:t>Contract Holder Participation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Participation is based on specific objective and contractual requirements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All qualified Contract Holders are included in a Marketplace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Open participation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None/>
            </a:pPr>
            <a:r>
              <a:rPr lang="en-US" sz="1400" b="1" dirty="0"/>
              <a:t>Sources &amp; Competition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/>
              <a:t>Maximizes competition throughout process</a:t>
            </a:r>
          </a:p>
          <a:p>
            <a:pPr marL="182880" indent="-18288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4" name="Picture 3" descr="NASA SEWP logo.">
            <a:extLst>
              <a:ext uri="{FF2B5EF4-FFF2-40B4-BE49-F238E27FC236}">
                <a16:creationId xmlns:a16="http://schemas.microsoft.com/office/drawing/2014/main" id="{B9B015A7-221E-17F9-AA9F-19EE3A077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697" y="2395723"/>
            <a:ext cx="3381815" cy="393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48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7280" y="1530739"/>
            <a:ext cx="10058400" cy="109501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SEWP Scoop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202422" y="2865044"/>
            <a:ext cx="10058400" cy="728164"/>
          </a:xfrm>
        </p:spPr>
        <p:txBody>
          <a:bodyPr>
            <a:normAutofit/>
          </a:bodyPr>
          <a:lstStyle/>
          <a:p>
            <a:pPr algn="ctr"/>
            <a:r>
              <a:rPr lang="en-US" cap="none" spc="0" dirty="0">
                <a:latin typeface="+mn-lt"/>
              </a:rPr>
              <a:t>HOW LONG HAS SEWP BEEN IN EXISTENCE?</a:t>
            </a:r>
          </a:p>
        </p:txBody>
      </p:sp>
      <p:sp>
        <p:nvSpPr>
          <p:cNvPr id="2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7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FAR 16.505(b)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97280" y="1845734"/>
            <a:ext cx="10058400" cy="48640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1" dirty="0">
                <a:solidFill>
                  <a:schemeClr val="tx1"/>
                </a:solidFill>
              </a:rPr>
              <a:t>The Federal Acquisition Regulation (FAR) is the primary regulation for use by all executive agencies in their acquisition of supplies and services with appropriated funds.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4556" y="2439153"/>
            <a:ext cx="10058400" cy="331884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Pre-award activities/verification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Performed at basic contract level</a:t>
            </a:r>
          </a:p>
          <a:p>
            <a:pPr marL="0"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e.g. business size and financial responsibility determinations, etc.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Provide Fair Opportunity to a full category or any available set-aside</a:t>
            </a:r>
            <a:endParaRPr lang="en-US" sz="1400" dirty="0">
              <a:solidFill>
                <a:schemeClr val="tx1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Does not apply to orders under the micro-purchase limit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Process for Fair Opportunity (per FAR) is at CO’s/KO’s discretion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SEWP’s Quote Request Tool is the only RECOMMENDED method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Best-value determination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tx1"/>
                </a:solidFill>
              </a:rPr>
              <a:t>Brand Name and Sole Source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Brand Name: Posting a justification in the RFQ is required for orders over $30,000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Sole Source: Exceptions and procedures in FAR 16.505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7</a:t>
            </a:fld>
            <a:endParaRPr lang="en-US" dirty="0"/>
          </a:p>
        </p:txBody>
      </p:sp>
      <p:pic>
        <p:nvPicPr>
          <p:cNvPr id="7" name="Picture 6" descr="NASA SEWP logo.">
            <a:extLst>
              <a:ext uri="{FF2B5EF4-FFF2-40B4-BE49-F238E27FC236}">
                <a16:creationId xmlns:a16="http://schemas.microsoft.com/office/drawing/2014/main" id="{271A11E5-844F-55F6-0F0F-93049633AA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697" y="2395723"/>
            <a:ext cx="3381815" cy="393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61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SEWP Contract Structure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2879102" cy="736282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/>
              <a:t>Overall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097280" y="2825616"/>
            <a:ext cx="2879102" cy="328676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/>
                </a:solidFill>
              </a:rPr>
              <a:t>All SEWP Contracts have same scope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/>
                </a:solidFill>
              </a:rPr>
              <a:t>Group A must be solicited separately from the other Groups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4686929" y="1846052"/>
            <a:ext cx="2879102" cy="736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Group A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half" idx="2"/>
          </p:nvPr>
        </p:nvSpPr>
        <p:spPr>
          <a:xfrm>
            <a:off x="4686929" y="2825616"/>
            <a:ext cx="2879102" cy="328676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/>
                </a:solidFill>
              </a:rPr>
              <a:t>NAICS Code 334111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/>
                </a:solidFill>
              </a:rPr>
              <a:t>Available set-asides: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 WOSB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 HUBZone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 SDVOSB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 Small Business</a:t>
            </a: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8276578" y="1846052"/>
            <a:ext cx="2879102" cy="7362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/>
              <a:t>Groups B/C/D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half" idx="2"/>
          </p:nvPr>
        </p:nvSpPr>
        <p:spPr>
          <a:xfrm>
            <a:off x="8276578" y="2825616"/>
            <a:ext cx="2879102" cy="328676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/>
                </a:solidFill>
              </a:rPr>
              <a:t>NAICS Code 541519</a:t>
            </a:r>
            <a:endParaRPr lang="en-US" sz="1800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/>
                </a:solidFill>
              </a:rPr>
              <a:t>Available set-asides: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 WOSB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 HUBZone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 SDVOSB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 Small Business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 EDWOSB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188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97280" y="1530739"/>
            <a:ext cx="10058400" cy="109501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SEWP Scoop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76988" y="2898528"/>
            <a:ext cx="11038024" cy="1644241"/>
          </a:xfrm>
        </p:spPr>
        <p:txBody>
          <a:bodyPr>
            <a:normAutofit/>
          </a:bodyPr>
          <a:lstStyle/>
          <a:p>
            <a:pPr algn="ctr"/>
            <a:r>
              <a:rPr lang="en-US" cap="none" spc="0" dirty="0">
                <a:latin typeface="+mn-lt"/>
              </a:rPr>
              <a:t>HOW DID THE DUCK BECOME SEWP’S OFFICIAL MASCOT?</a:t>
            </a:r>
          </a:p>
        </p:txBody>
      </p:sp>
      <p:sp>
        <p:nvSpPr>
          <p:cNvPr id="2" name="Slide Number Placehol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7B36-0093-4A6B-AF62-C984982087C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78399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SEWP PPT THEME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B09DF71935DF4DBB0784ED4F72F730" ma:contentTypeVersion="13" ma:contentTypeDescription="Create a new document." ma:contentTypeScope="" ma:versionID="2d3636a97ea0f495901d87fa77c2586d">
  <xsd:schema xmlns:xsd="http://www.w3.org/2001/XMLSchema" xmlns:xs="http://www.w3.org/2001/XMLSchema" xmlns:p="http://schemas.microsoft.com/office/2006/metadata/properties" xmlns:ns3="e5bc9778-1edb-44c2-8878-09c40f0659cf" xmlns:ns4="65797dbd-a962-4cbe-b424-6da035da6c8e" targetNamespace="http://schemas.microsoft.com/office/2006/metadata/properties" ma:root="true" ma:fieldsID="a1fea9b7ee60bd4c782eab103ea51592" ns3:_="" ns4:_="">
    <xsd:import namespace="e5bc9778-1edb-44c2-8878-09c40f0659cf"/>
    <xsd:import namespace="65797dbd-a962-4cbe-b424-6da035da6c8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_activity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bc9778-1edb-44c2-8878-09c40f0659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797dbd-a962-4cbe-b424-6da035da6c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5797dbd-a962-4cbe-b424-6da035da6c8e" xsi:nil="true"/>
  </documentManagement>
</p:properties>
</file>

<file path=customXml/itemProps1.xml><?xml version="1.0" encoding="utf-8"?>
<ds:datastoreItem xmlns:ds="http://schemas.openxmlformats.org/officeDocument/2006/customXml" ds:itemID="{BC94CF77-B688-41E4-81C9-78E72F8774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C50AF1-5F2F-4720-A334-52A4C73D78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bc9778-1edb-44c2-8878-09c40f0659cf"/>
    <ds:schemaRef ds:uri="65797dbd-a962-4cbe-b424-6da035da6c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6D14471-6F44-4696-81EA-4A78ABEC7DB5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  <ds:schemaRef ds:uri="e5bc9778-1edb-44c2-8878-09c40f0659cf"/>
    <ds:schemaRef ds:uri="http://www.w3.org/XML/1998/namespace"/>
    <ds:schemaRef ds:uri="65797dbd-a962-4cbe-b424-6da035da6c8e"/>
    <ds:schemaRef ds:uri="http://purl.org/dc/dcmitype/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2129</TotalTime>
  <Words>1278</Words>
  <Application>Microsoft Office PowerPoint</Application>
  <PresentationFormat>Widescreen</PresentationFormat>
  <Paragraphs>232</Paragraphs>
  <Slides>18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Gotham Rounded Bold</vt:lpstr>
      <vt:lpstr>Gotham Rounded Book</vt:lpstr>
      <vt:lpstr>Segoe UI</vt:lpstr>
      <vt:lpstr>Retrospect</vt:lpstr>
      <vt:lpstr>NASA SEWP</vt:lpstr>
      <vt:lpstr>What is SEWP?</vt:lpstr>
      <vt:lpstr>What Can Be Procured Through SEWP?</vt:lpstr>
      <vt:lpstr>Dynamic Catalog</vt:lpstr>
      <vt:lpstr>Static Strategic Marketplace</vt:lpstr>
      <vt:lpstr>SEWP Scoop</vt:lpstr>
      <vt:lpstr>FAR 16.505(b)</vt:lpstr>
      <vt:lpstr>SEWP Contract Structure</vt:lpstr>
      <vt:lpstr>SEWP Scoop</vt:lpstr>
      <vt:lpstr>SEWP Pricing</vt:lpstr>
      <vt:lpstr>Quote Verification File</vt:lpstr>
      <vt:lpstr>Procurement Lifecycle</vt:lpstr>
      <vt:lpstr>Post-Award Guidance</vt:lpstr>
      <vt:lpstr>SEWP Scoop</vt:lpstr>
      <vt:lpstr>What's new in SEWP VI?</vt:lpstr>
      <vt:lpstr>SEWP Contact Info</vt:lpstr>
      <vt:lpstr>SEWP Toolbox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NASA SEWP</dc:title>
  <dc:creator>McCadney, Brandon C. (GSFC-703.H)[Halvik Corp]</dc:creator>
  <cp:lastModifiedBy>Martin, Andrea M. (GSFC-SEWP)[Halvik Corp]</cp:lastModifiedBy>
  <cp:revision>93</cp:revision>
  <dcterms:created xsi:type="dcterms:W3CDTF">2022-07-07T15:09:35Z</dcterms:created>
  <dcterms:modified xsi:type="dcterms:W3CDTF">2024-12-03T18:34:40Z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0x010100B9B09DF71935DF4DBB0784ED4F72F730</vt:lpwstr>
  </property>
</Properties>
</file>