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FE36F-6609-49A6-9C73-D04A27C9A747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F86B7-9A9D-4F4F-912F-98E495262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90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Discuss full scope IT/IT product solutions</a:t>
            </a:r>
          </a:p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Highlight Cloud Computing is in scope</a:t>
            </a:r>
          </a:p>
          <a:p>
            <a:pPr marL="170015" indent="-170015">
              <a:buFont typeface="Arial" panose="020B0604020202020204" pitchFamily="34" charset="0"/>
              <a:buChar char="•"/>
            </a:pPr>
            <a:r>
              <a:rPr lang="en-US" dirty="0"/>
              <a:t>Expansion of Scope from SEWP IV to SEWP V</a:t>
            </a:r>
          </a:p>
          <a:p>
            <a:pPr marL="623391" lvl="1" indent="-170015">
              <a:buFont typeface="Courier New" panose="02070309020205020404" pitchFamily="49" charset="0"/>
              <a:buChar char="o"/>
            </a:pPr>
            <a:r>
              <a:rPr lang="en-US" dirty="0"/>
              <a:t>Mobile Data Service, Health IT </a:t>
            </a:r>
            <a:r>
              <a:rPr lang="en-US" i="1" dirty="0"/>
              <a:t>(Example FIT BIT</a:t>
            </a:r>
            <a:r>
              <a:rPr lang="en-US" dirty="0"/>
              <a:t>), Destruction Services, Product Based Engineering services (</a:t>
            </a:r>
            <a:r>
              <a:rPr lang="en-US" i="1" dirty="0"/>
              <a:t>Any service that can be tied to an existing product)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E8AF7-0650-40DC-BABD-4A56C51D952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77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281ED3DC-06CF-446A-A46C-7A6D37B9F9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148" y="306055"/>
            <a:ext cx="2965704" cy="3160776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28650" y="3789817"/>
            <a:ext cx="7886700" cy="1325563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79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371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5291"/>
            <a:ext cx="7886700" cy="505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3998DE29-7CB4-4A1B-9814-0228B513CB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325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54018"/>
            <a:ext cx="7886700" cy="90258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294626"/>
            <a:ext cx="7886700" cy="3795026"/>
          </a:xfrm>
        </p:spPr>
        <p:txBody>
          <a:bodyPr/>
          <a:lstStyle>
            <a:lvl1pPr marL="342891" indent="-342891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/>
            </a:lvl1pPr>
          </a:lstStyle>
          <a:p>
            <a:fld id="{4C509813-A5DB-42B1-847A-CDA09F50B2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24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125291"/>
            <a:ext cx="3886200" cy="505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125291"/>
            <a:ext cx="3886200" cy="5051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09C6-ECA0-4164-B958-72B0100AC5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492371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92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4122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65127"/>
            <a:ext cx="3868340" cy="41245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241215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065127"/>
            <a:ext cx="3887391" cy="41245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DE6A-078A-4B35-AF6D-B26A6C3D12C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92371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28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F8A43-4FA3-413D-B9C6-E52281526A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92371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56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3ACD6-D2A6-4FE8-A734-49B79758E44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EB6FE-85C5-47FE-8C4A-DDFC30961FC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1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85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125288"/>
            <a:ext cx="2949178" cy="474370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B95EA-D1CF-47F1-8353-C1EAF51FB18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 descr="SEWP V Logo image" title="SEWP V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72" y="106397"/>
            <a:ext cx="1008400" cy="880925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92371" y="244363"/>
            <a:ext cx="7022980" cy="622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98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>
            <a:solidFill>
              <a:srgbClr val="336699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E8B5F9A-B6D4-4F89-848D-FED53662CFAD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Times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7/5/2017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3B1BF6D4-5649-4EA8-B2CB-E02BF91A43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imes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36699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78240" y="0"/>
            <a:ext cx="365760" cy="6858000"/>
          </a:xfrm>
          <a:prstGeom prst="rect">
            <a:avLst/>
          </a:prstGeom>
          <a:solidFill>
            <a:srgbClr val="336699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53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304800"/>
            <a:ext cx="7308731" cy="62219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What can be procured through SEWP?</a:t>
            </a:r>
          </a:p>
        </p:txBody>
      </p:sp>
      <p:graphicFrame>
        <p:nvGraphicFramePr>
          <p:cNvPr id="6" name="Table 5" descr=" Information Technology&#10;Computer Hardware, Tablets&#10;Storage&#10;Security&#10; Software &amp; Cloud&#10;Software&#10;Virtualization and Cloud Computing&#10;XaaS&#10; Networking &amp; Communications&#10;Network Appliances: Routers, Modems&#10;Telecommunication Devices and Monthly Service&#10; Supporting Technology&#10;Scanners, Printers, Copiers, Shredders &#10;Associated Supplies and Accessories&#10;Sensors&#10; AV/Conferencing&#10;A/V Equipment and Accessories&#10;TVs, Display Monitors, Projectors and Screens&#10; Services&#10;Maintenance / Warranty&#10;Site Planning / Installation&#10;Product Based Training&#10;Product Based Engineering Services" title="What can be procured through SEWP?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6680540"/>
              </p:ext>
            </p:extLst>
          </p:nvPr>
        </p:nvGraphicFramePr>
        <p:xfrm>
          <a:off x="579978" y="1170785"/>
          <a:ext cx="8100356" cy="556593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629411"/>
                <a:gridCol w="4470945"/>
              </a:tblGrid>
              <a:tr h="582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u="sng" kern="0" dirty="0" smtClean="0"/>
                        <a:t>In-Scope Categories</a:t>
                      </a:r>
                      <a:endParaRPr lang="en-US" sz="1900" b="1" u="sng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0" lvl="0" indent="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900" u="sng" kern="0" dirty="0" smtClean="0"/>
                        <a:t>Examples of In-Scope </a:t>
                      </a:r>
                      <a:r>
                        <a:rPr lang="en-US" sz="1900" u="sng" kern="0" dirty="0" smtClean="0"/>
                        <a:t>Products &amp; Services</a:t>
                      </a:r>
                      <a:endParaRPr lang="en-US" sz="1900" b="0" u="sng" kern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82880" anchor="ctr"/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kern="0" dirty="0" smtClean="0"/>
                        <a:t>Information Technology &amp; Networking</a:t>
                      </a:r>
                      <a:endParaRPr lang="en-US" sz="1900" b="1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0" lvl="0" indent="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Computer Hardware, Tablets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0" dirty="0" smtClean="0"/>
                        <a:t>Network Appliances: Routers, Modems, VOIP</a:t>
                      </a:r>
                    </a:p>
                    <a:p>
                      <a:pPr marL="0" lvl="0" indent="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Storage</a:t>
                      </a:r>
                    </a:p>
                    <a:p>
                      <a:pPr marL="0" lvl="0" indent="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Security</a:t>
                      </a:r>
                      <a:endParaRPr lang="en-US" sz="1600" b="0" kern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82880" anchor="ctr"/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kern="0" dirty="0" smtClean="0"/>
                        <a:t>Software &amp; Cloud</a:t>
                      </a:r>
                      <a:endParaRPr lang="en-US" sz="1900" b="1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0" dirty="0" smtClean="0"/>
                        <a:t>Software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0" dirty="0" smtClean="0"/>
                        <a:t>Virtualization and Cloud Computing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0" dirty="0" smtClean="0"/>
                        <a:t>XaaS (</a:t>
                      </a:r>
                      <a:r>
                        <a:rPr lang="en-US" sz="1600" kern="0" baseline="0" dirty="0" smtClean="0"/>
                        <a:t>e.g. SaaS=Storage as a Service)</a:t>
                      </a:r>
                      <a:endParaRPr lang="en-US" sz="1600" kern="0" dirty="0" smtClean="0"/>
                    </a:p>
                  </a:txBody>
                  <a:tcPr marL="182880" anchor="ctr"/>
                </a:tc>
              </a:tr>
              <a:tr h="3759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kern="0" dirty="0" smtClean="0"/>
                        <a:t>Mobility &amp; Communications</a:t>
                      </a:r>
                      <a:endParaRPr lang="en-US" sz="1900" b="1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Telecommunication Devices and Services</a:t>
                      </a:r>
                      <a:endParaRPr lang="en-US" sz="1200" kern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82880" anchor="ctr"/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kern="0" dirty="0" smtClean="0"/>
                        <a:t>Supporting Technology</a:t>
                      </a:r>
                      <a:endParaRPr lang="en-US" sz="1900" b="1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Scanners, Printers, Copiers, Shredders </a:t>
                      </a:r>
                    </a:p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Associated Supplies and Accessories</a:t>
                      </a:r>
                    </a:p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Sensors</a:t>
                      </a:r>
                    </a:p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Health IT</a:t>
                      </a:r>
                    </a:p>
                  </a:txBody>
                  <a:tcPr marL="182880" anchor="ctr"/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kern="0" dirty="0" smtClean="0"/>
                        <a:t>AV/Conferencing</a:t>
                      </a:r>
                      <a:endParaRPr lang="en-US" sz="1900" b="1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A/V Equipment and Accessories</a:t>
                      </a:r>
                    </a:p>
                    <a:p>
                      <a:pPr marL="285750" lvl="0" indent="-285750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TVs, Display Monitors, Projectors and Screens</a:t>
                      </a:r>
                      <a:endParaRPr lang="en-US" sz="1600" kern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82880" anchor="ctr"/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900" b="1" kern="0" dirty="0" smtClean="0"/>
                        <a:t>Services</a:t>
                      </a:r>
                      <a:endParaRPr lang="en-US" sz="1900" b="1" kern="0" dirty="0" smtClean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182880" anchor="ctr"/>
                </a:tc>
                <a:tc>
                  <a:txBody>
                    <a:bodyPr/>
                    <a:lstStyle/>
                    <a:p>
                      <a:pPr marL="285750" lvl="0" indent="-285750" algn="l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Maintenance / Warranty</a:t>
                      </a:r>
                    </a:p>
                    <a:p>
                      <a:pPr marL="285750" lvl="0" indent="-285750" algn="l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Site Planning / Installation / Cabling</a:t>
                      </a:r>
                    </a:p>
                    <a:p>
                      <a:pPr marL="285750" lvl="0" indent="-285750" algn="l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Product</a:t>
                      </a:r>
                      <a:r>
                        <a:rPr lang="en-US" sz="1600" kern="0" baseline="0" dirty="0" smtClean="0"/>
                        <a:t> </a:t>
                      </a:r>
                      <a:r>
                        <a:rPr lang="en-US" sz="1600" kern="0" dirty="0" smtClean="0"/>
                        <a:t>Based Training</a:t>
                      </a:r>
                    </a:p>
                    <a:p>
                      <a:pPr marL="285750" lvl="0" indent="-285750" algn="l" eaLnBrk="0" fontAlgn="base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None/>
                        <a:defRPr/>
                      </a:pPr>
                      <a:r>
                        <a:rPr lang="en-US" sz="1600" kern="0" dirty="0" smtClean="0"/>
                        <a:t>Product Based Engineering Services</a:t>
                      </a:r>
                      <a:endParaRPr lang="en-US" sz="1600" kern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82880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1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WP V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WP V Theme" id="{7DF7E97E-B3FB-447C-BC9E-E67CA36159C1}" vid="{8EB19E87-752B-4644-A1AD-93DF0DC379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11878</TotalTime>
  <Words>156</Words>
  <Application>Microsoft Office PowerPoint</Application>
  <PresentationFormat>On-screen Show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Courier New</vt:lpstr>
      <vt:lpstr>Times</vt:lpstr>
      <vt:lpstr>Wingdings</vt:lpstr>
      <vt:lpstr>SEWP V Theme</vt:lpstr>
      <vt:lpstr>What can be procured through SEWP?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be procured through SEWP ?</dc:title>
  <dc:creator>Woytek, Joanne R. (GSFC-7030)</dc:creator>
  <cp:lastModifiedBy>Berg, Olive S. {Sharon} (GSFC-720.0)[ASRC PRIMUS SOLUTIONS]</cp:lastModifiedBy>
  <cp:revision>8</cp:revision>
  <dcterms:created xsi:type="dcterms:W3CDTF">2015-04-09T13:06:54Z</dcterms:created>
  <dcterms:modified xsi:type="dcterms:W3CDTF">2017-07-13T20:06:07Z</dcterms:modified>
</cp:coreProperties>
</file>